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1"/>
  </p:notesMasterIdLst>
  <p:handoutMasterIdLst>
    <p:handoutMasterId r:id="rId62"/>
  </p:handoutMasterIdLst>
  <p:sldIdLst>
    <p:sldId id="256" r:id="rId2"/>
    <p:sldId id="258" r:id="rId3"/>
    <p:sldId id="295" r:id="rId4"/>
    <p:sldId id="332" r:id="rId5"/>
    <p:sldId id="333" r:id="rId6"/>
    <p:sldId id="334" r:id="rId7"/>
    <p:sldId id="335" r:id="rId8"/>
    <p:sldId id="336" r:id="rId9"/>
    <p:sldId id="337" r:id="rId10"/>
    <p:sldId id="338" r:id="rId11"/>
    <p:sldId id="339" r:id="rId12"/>
    <p:sldId id="340" r:id="rId13"/>
    <p:sldId id="341" r:id="rId14"/>
    <p:sldId id="343" r:id="rId15"/>
    <p:sldId id="342"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58" r:id="rId30"/>
    <p:sldId id="359" r:id="rId31"/>
    <p:sldId id="360" r:id="rId32"/>
    <p:sldId id="361" r:id="rId33"/>
    <p:sldId id="362" r:id="rId34"/>
    <p:sldId id="363" r:id="rId35"/>
    <p:sldId id="364" r:id="rId36"/>
    <p:sldId id="365" r:id="rId37"/>
    <p:sldId id="366" r:id="rId38"/>
    <p:sldId id="367" r:id="rId39"/>
    <p:sldId id="368" r:id="rId40"/>
    <p:sldId id="369" r:id="rId41"/>
    <p:sldId id="370" r:id="rId42"/>
    <p:sldId id="371" r:id="rId43"/>
    <p:sldId id="372" r:id="rId44"/>
    <p:sldId id="373" r:id="rId45"/>
    <p:sldId id="374" r:id="rId46"/>
    <p:sldId id="375" r:id="rId47"/>
    <p:sldId id="376" r:id="rId48"/>
    <p:sldId id="377" r:id="rId49"/>
    <p:sldId id="378" r:id="rId50"/>
    <p:sldId id="379" r:id="rId51"/>
    <p:sldId id="380" r:id="rId52"/>
    <p:sldId id="381" r:id="rId53"/>
    <p:sldId id="382" r:id="rId54"/>
    <p:sldId id="383" r:id="rId55"/>
    <p:sldId id="384" r:id="rId56"/>
    <p:sldId id="385" r:id="rId57"/>
    <p:sldId id="386" r:id="rId58"/>
    <p:sldId id="387" r:id="rId59"/>
    <p:sldId id="388" r:id="rId6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797" userDrawn="1">
          <p15:clr>
            <a:srgbClr val="A4A3A4"/>
          </p15:clr>
        </p15:guide>
        <p15:guide id="3" pos="3840" userDrawn="1">
          <p15:clr>
            <a:srgbClr val="A4A3A4"/>
          </p15:clr>
        </p15:guide>
        <p15:guide id="4" orient="horz" pos="26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C70400"/>
    <a:srgbClr val="FCE8C9"/>
    <a:srgbClr val="AC0501"/>
    <a:srgbClr val="CC100E"/>
    <a:srgbClr val="FFE18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3784" autoAdjust="0"/>
    <p:restoredTop sz="94660"/>
  </p:normalViewPr>
  <p:slideViewPr>
    <p:cSldViewPr snapToGrid="0">
      <p:cViewPr>
        <p:scale>
          <a:sx n="72" d="100"/>
          <a:sy n="72" d="100"/>
        </p:scale>
        <p:origin x="-474" y="-591"/>
      </p:cViewPr>
      <p:guideLst>
        <p:guide orient="horz" pos="1797"/>
        <p:guide orient="horz" pos="2659"/>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阿里巴巴普惠体" panose="00020600040101010101" charset="-122"/>
              <a:ea typeface="阿里巴巴普惠体" panose="00020600040101010101" charset="-122"/>
              <a:cs typeface="阿里巴巴普惠体" panose="0002060004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ea typeface="阿里巴巴普惠体" panose="00020600040101010101" charset="-122"/>
              </a:rPr>
              <a:pPr/>
              <a:t>2022/11/22</a:t>
            </a:fld>
            <a:endParaRPr lang="zh-CN" altLang="en-US">
              <a:ea typeface="阿里巴巴普惠体" panose="00020600040101010101"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阿里巴巴普惠体" panose="00020600040101010101" charset="-122"/>
              <a:ea typeface="阿里巴巴普惠体" panose="00020600040101010101" charset="-122"/>
              <a:cs typeface="阿里巴巴普惠体" panose="0002060004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ea typeface="阿里巴巴普惠体" panose="00020600040101010101" charset="-122"/>
              </a:rPr>
              <a:pPr/>
              <a:t>‹#›</a:t>
            </a:fld>
            <a:endParaRPr lang="zh-CN" altLang="en-US">
              <a:ea typeface="阿里巴巴普惠体" panose="00020600040101010101" charset="-122"/>
            </a:endParaRPr>
          </a:p>
        </p:txBody>
      </p:sp>
    </p:spTree>
    <p:extLst>
      <p:ext uri="{BB962C8B-B14F-4D97-AF65-F5344CB8AC3E}">
        <p14:creationId xmlns=""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panose="00020600040101010101" charset="-122"/>
                <a:ea typeface="阿里巴巴普惠体" panose="00020600040101010101" charset="-122"/>
                <a:cs typeface="阿里巴巴普惠体"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panose="00020600040101010101" charset="-122"/>
                <a:ea typeface="阿里巴巴普惠体" panose="00020600040101010101" charset="-122"/>
                <a:cs typeface="阿里巴巴普惠体" panose="00020600040101010101" charset="-122"/>
              </a:defRPr>
            </a:lvl1pPr>
          </a:lstStyle>
          <a:p>
            <a:fld id="{D2A48B96-639E-45A3-A0BA-2464DFDB1FAA}" type="datetimeFigureOut">
              <a:rPr lang="zh-CN" altLang="en-US" smtClean="0"/>
              <a:pPr/>
              <a:t>2022/11/22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panose="00020600040101010101" charset="-122"/>
                <a:ea typeface="阿里巴巴普惠体" panose="00020600040101010101" charset="-122"/>
                <a:cs typeface="阿里巴巴普惠体"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panose="00020600040101010101" charset="-122"/>
                <a:ea typeface="阿里巴巴普惠体" panose="00020600040101010101" charset="-122"/>
                <a:cs typeface="阿里巴巴普惠体" panose="00020600040101010101" charset="-122"/>
              </a:defRPr>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1pPr>
    <a:lvl2pPr marL="4572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2pPr>
    <a:lvl3pPr marL="9144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3pPr>
    <a:lvl4pPr marL="13716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4pPr>
    <a:lvl5pPr marL="18288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5</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32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33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34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35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36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37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38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39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40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41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24</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42</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43</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44</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45</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46</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47</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48</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49</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50</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51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25</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52</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53</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54</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55</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56</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57</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58</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59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26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27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28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29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30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31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2022/11/22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2022/11/22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2022/11/22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93234" y="691082"/>
            <a:ext cx="3820277" cy="428322"/>
          </a:xfrm>
        </p:spPr>
        <p:txBody>
          <a:bodyPr wrap="none">
            <a:spAutoFit/>
          </a:bodyPr>
          <a:lstStyle>
            <a:lvl1pPr>
              <a:defRPr sz="2400" b="1">
                <a:solidFill>
                  <a:srgbClr val="C00000"/>
                </a:solidFill>
                <a:latin typeface="+mn-ea"/>
                <a:ea typeface="+mn-ea"/>
              </a:defRPr>
            </a:lvl1pPr>
          </a:lstStyle>
          <a:p>
            <a:r>
              <a:rPr lang="zh-CN" altLang="en-US"/>
              <a:t>单击此处编辑母版标题样式</a:t>
            </a:r>
          </a:p>
        </p:txBody>
      </p:sp>
      <p:sp>
        <p:nvSpPr>
          <p:cNvPr id="3" name="日期占位符 2"/>
          <p:cNvSpPr>
            <a:spLocks noGrp="1"/>
          </p:cNvSpPr>
          <p:nvPr>
            <p:ph type="dt" sz="half" idx="10"/>
          </p:nvPr>
        </p:nvSpPr>
        <p:spPr/>
        <p:txBody>
          <a:bodyPr/>
          <a:lstStyle>
            <a:lvl1pPr>
              <a:defRPr>
                <a:latin typeface="+mn-ea"/>
                <a:ea typeface="+mn-ea"/>
              </a:defRPr>
            </a:lvl1pPr>
          </a:lstStyle>
          <a:p>
            <a:fld id="{D997B5FA-0921-464F-AAE1-844C04324D75}" type="datetimeFigureOut">
              <a:rPr lang="zh-CN" altLang="en-US" smtClean="0"/>
              <a:pPr/>
              <a:t>2022/11/22</a:t>
            </a:fld>
            <a:endParaRPr lang="zh-CN" altLang="en-US"/>
          </a:p>
        </p:txBody>
      </p:sp>
      <p:sp>
        <p:nvSpPr>
          <p:cNvPr id="4" name="页脚占位符 3"/>
          <p:cNvSpPr>
            <a:spLocks noGrp="1"/>
          </p:cNvSpPr>
          <p:nvPr>
            <p:ph type="ftr" sz="quarter" idx="11"/>
          </p:nvPr>
        </p:nvSpPr>
        <p:spPr/>
        <p:txBody>
          <a:bodyPr/>
          <a:lstStyle>
            <a:lvl1pPr>
              <a:defRPr>
                <a:latin typeface="+mn-ea"/>
                <a:ea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ea typeface="+mn-ea"/>
              </a:defRPr>
            </a:lvl1pPr>
          </a:lstStyle>
          <a:p>
            <a:fld id="{565CE74E-AB26-4998-AD42-012C4C1AD076}" type="slidenum">
              <a:rPr lang="zh-CN" altLang="en-US" smtClean="0"/>
              <a:pPr/>
              <a:t>‹#›</a:t>
            </a:fld>
            <a:endParaRPr lang="zh-CN" altLang="en-US"/>
          </a:p>
        </p:txBody>
      </p:sp>
      <p:pic>
        <p:nvPicPr>
          <p:cNvPr id="6" name="图片 5">
            <a:extLst>
              <a:ext uri="{FF2B5EF4-FFF2-40B4-BE49-F238E27FC236}">
                <a16:creationId xmlns="" xmlns:a16="http://schemas.microsoft.com/office/drawing/2014/main" id="{173D94C1-0DAF-45A9-B453-BD47117E2896}"/>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 xmlns:a16="http://schemas.microsoft.com/office/drawing/2014/main" id="{F9C9E73D-98F1-4BE5-B5F5-E076EEEFF877}"/>
              </a:ext>
            </a:extLst>
          </p:cNvPr>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t="64031"/>
          <a:stretch/>
        </p:blipFill>
        <p:spPr>
          <a:xfrm>
            <a:off x="-1" y="5887616"/>
            <a:ext cx="12192000" cy="97038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ea"/>
                <a:ea typeface="+mn-ea"/>
                <a:cs typeface="阿里巴巴普惠体" panose="00020600040101010101" charset="-122"/>
              </a:defRPr>
            </a:lvl1pPr>
          </a:lstStyle>
          <a:p>
            <a:fld id="{D997B5FA-0921-464F-AAE1-844C04324D75}" type="datetimeFigureOut">
              <a:rPr lang="zh-CN" altLang="en-US" smtClean="0"/>
              <a:pPr/>
              <a:t>2022/11/22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ea"/>
                <a:ea typeface="+mn-ea"/>
                <a:cs typeface="阿里巴巴普惠体" panose="00020600040101010101"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ea"/>
                <a:ea typeface="+mn-ea"/>
                <a:cs typeface="阿里巴巴普惠体" panose="00020600040101010101" charset="-122"/>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n-ea"/>
          <a:ea typeface="+mn-ea"/>
          <a:cs typeface="阿里巴巴普惠体" panose="00020600040101010101"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阿里巴巴普惠体" panose="00020600040101010101"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阿里巴巴普惠体" panose="00020600040101010101"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阿里巴巴普惠体" panose="00020600040101010101"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阿里巴巴普惠体" panose="00020600040101010101"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阿里巴巴普惠体"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s>
</file>

<file path=ppt/slides/_rels/slide4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microsoft.com/office/2007/relationships/hdphoto" Target="../media/hdphoto1.wdp"/><Relationship Id="rId10" Type="http://schemas.openxmlformats.org/officeDocument/2006/relationships/hyperlink" Target="1.mp4" TargetMode="External"/><Relationship Id="rId4" Type="http://schemas.openxmlformats.org/officeDocument/2006/relationships/image" Target="../media/image4.png"/><Relationship Id="rId9" Type="http://schemas.openxmlformats.org/officeDocument/2006/relationships/image" Target="../media/image3.png"/></Relationships>
</file>

<file path=ppt/slides/_rels/slide5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microsoft.com/office/2007/relationships/hdphoto" Target="../media/hdphoto1.wdp"/><Relationship Id="rId10" Type="http://schemas.openxmlformats.org/officeDocument/2006/relationships/hyperlink" Target="2.mp4" TargetMode="External"/><Relationship Id="rId4" Type="http://schemas.openxmlformats.org/officeDocument/2006/relationships/image" Target="../media/image4.png"/><Relationship Id="rId9" Type="http://schemas.openxmlformats.org/officeDocument/2006/relationships/image" Target="../media/image3.png"/></Relationships>
</file>

<file path=ppt/slides/_rels/slide5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microsoft.com/office/2007/relationships/hdphoto" Target="../media/hdphoto1.wdp"/><Relationship Id="rId10" Type="http://schemas.openxmlformats.org/officeDocument/2006/relationships/hyperlink" Target="3.mp4" TargetMode="External"/><Relationship Id="rId4" Type="http://schemas.openxmlformats.org/officeDocument/2006/relationships/image" Target="../media/image4.png"/><Relationship Id="rId9" Type="http://schemas.openxmlformats.org/officeDocument/2006/relationships/image" Target="../media/image3.png"/></Relationships>
</file>

<file path=ppt/slides/_rels/slide5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microsoft.com/office/2007/relationships/hdphoto" Target="../media/hdphoto1.wdp"/><Relationship Id="rId10" Type="http://schemas.openxmlformats.org/officeDocument/2006/relationships/hyperlink" Target="4.mp4" TargetMode="External"/><Relationship Id="rId4" Type="http://schemas.openxmlformats.org/officeDocument/2006/relationships/image" Target="../media/image4.png"/><Relationship Id="rId9" Type="http://schemas.openxmlformats.org/officeDocument/2006/relationships/image" Target="../media/image3.png"/></Relationships>
</file>

<file path=ppt/slides/_rels/slide5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microsoft.com/office/2007/relationships/hdphoto" Target="../media/hdphoto1.wdp"/><Relationship Id="rId10" Type="http://schemas.openxmlformats.org/officeDocument/2006/relationships/hyperlink" Target="5.mp4" TargetMode="External"/><Relationship Id="rId4" Type="http://schemas.openxmlformats.org/officeDocument/2006/relationships/image" Target="../media/image4.png"/><Relationship Id="rId9" Type="http://schemas.openxmlformats.org/officeDocument/2006/relationships/image" Target="../media/image3.png"/></Relationships>
</file>

<file path=ppt/slides/_rels/slide5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t="64031"/>
          <a:stretch/>
        </p:blipFill>
        <p:spPr>
          <a:xfrm>
            <a:off x="-1" y="4665306"/>
            <a:ext cx="12192000" cy="2192694"/>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0" y="4860816"/>
            <a:ext cx="6096000" cy="369332"/>
          </a:xfrm>
          <a:prstGeom prst="rect">
            <a:avLst/>
          </a:prstGeom>
        </p:spPr>
        <p:txBody>
          <a:bodyPr>
            <a:spAutoFit/>
          </a:bodyPr>
          <a:lstStyle/>
          <a:p>
            <a:endParaRPr lang="zh-CN" altLang="en-US" dirty="0">
              <a:solidFill>
                <a:srgbClr val="FCE8C9"/>
              </a:solidFill>
            </a:endParaRPr>
          </a:p>
        </p:txBody>
      </p:sp>
      <p:grpSp>
        <p:nvGrpSpPr>
          <p:cNvPr id="33" name="组合 32">
            <a:extLst>
              <a:ext uri="{FF2B5EF4-FFF2-40B4-BE49-F238E27FC236}">
                <a16:creationId xmlns="" xmlns:a16="http://schemas.microsoft.com/office/drawing/2014/main" id="{C1B79D89-C365-4D9E-B503-11CAE6E3EA01}"/>
              </a:ext>
            </a:extLst>
          </p:cNvPr>
          <p:cNvGrpSpPr/>
          <p:nvPr/>
        </p:nvGrpSpPr>
        <p:grpSpPr>
          <a:xfrm>
            <a:off x="9733085" y="4942305"/>
            <a:ext cx="2022229" cy="369332"/>
            <a:chOff x="5007665" y="4276812"/>
            <a:chExt cx="2176670" cy="369332"/>
          </a:xfrm>
        </p:grpSpPr>
        <p:sp>
          <p:nvSpPr>
            <p:cNvPr id="34" name="矩形: 圆角 33">
              <a:extLst>
                <a:ext uri="{FF2B5EF4-FFF2-40B4-BE49-F238E27FC236}">
                  <a16:creationId xmlns="" xmlns:a16="http://schemas.microsoft.com/office/drawing/2014/main" id="{7D716D92-F591-4DA6-B382-33E807D9D721}"/>
                </a:ext>
              </a:extLst>
            </p:cNvPr>
            <p:cNvSpPr/>
            <p:nvPr/>
          </p:nvSpPr>
          <p:spPr>
            <a:xfrm>
              <a:off x="5007665" y="4276812"/>
              <a:ext cx="2176670" cy="369332"/>
            </a:xfrm>
            <a:prstGeom prst="roundRect">
              <a:avLst>
                <a:gd name="adj" fmla="val 50000"/>
              </a:avLst>
            </a:prstGeom>
            <a:solidFill>
              <a:srgbClr val="FCE8C9"/>
            </a:solidFill>
            <a:ln>
              <a:noFill/>
            </a:ln>
            <a:effectLst>
              <a:outerShdw blurRad="25400" dist="25400" dir="5400000" algn="t" rotWithShape="0">
                <a:srgbClr val="5C0000">
                  <a:alpha val="3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CC100E"/>
                </a:solidFill>
                <a:latin typeface="+mn-ea"/>
              </a:endParaRPr>
            </a:p>
          </p:txBody>
        </p:sp>
        <p:sp>
          <p:nvSpPr>
            <p:cNvPr id="35" name="文本框 34">
              <a:extLst>
                <a:ext uri="{FF2B5EF4-FFF2-40B4-BE49-F238E27FC236}">
                  <a16:creationId xmlns="" xmlns:a16="http://schemas.microsoft.com/office/drawing/2014/main" id="{F8D8F626-E79C-43BE-A9C8-FE4506D18082}"/>
                </a:ext>
              </a:extLst>
            </p:cNvPr>
            <p:cNvSpPr txBox="1"/>
            <p:nvPr/>
          </p:nvSpPr>
          <p:spPr>
            <a:xfrm>
              <a:off x="5156200" y="4311251"/>
              <a:ext cx="1879600" cy="306705"/>
            </a:xfrm>
            <a:prstGeom prst="rect">
              <a:avLst/>
            </a:prstGeom>
            <a:noFill/>
          </p:spPr>
          <p:txBody>
            <a:bodyPr wrap="square" rtlCol="0">
              <a:spAutoFit/>
            </a:bodyPr>
            <a:lstStyle/>
            <a:p>
              <a:pPr algn="ctr"/>
              <a:r>
                <a:rPr lang="zh-CN" altLang="en-US" sz="1400" dirty="0">
                  <a:solidFill>
                    <a:srgbClr val="CC100E"/>
                  </a:solidFill>
                  <a:latin typeface="+mn-ea"/>
                </a:rPr>
                <a:t>日期：</a:t>
              </a:r>
              <a:r>
                <a:rPr lang="en-US" altLang="zh-CN" sz="1400" dirty="0" smtClean="0">
                  <a:solidFill>
                    <a:srgbClr val="CC100E"/>
                  </a:solidFill>
                  <a:latin typeface="+mn-ea"/>
                </a:rPr>
                <a:t>11.22</a:t>
              </a:r>
              <a:endParaRPr lang="zh-CN" altLang="en-US" sz="1400" dirty="0">
                <a:solidFill>
                  <a:srgbClr val="CC100E"/>
                </a:solidFill>
                <a:latin typeface="+mn-ea"/>
              </a:endParaRPr>
            </a:p>
          </p:txBody>
        </p:sp>
      </p:grpSp>
      <p:grpSp>
        <p:nvGrpSpPr>
          <p:cNvPr id="29" name="组合 28"/>
          <p:cNvGrpSpPr/>
          <p:nvPr/>
        </p:nvGrpSpPr>
        <p:grpSpPr>
          <a:xfrm>
            <a:off x="961583" y="1032107"/>
            <a:ext cx="10337800" cy="3202101"/>
            <a:chOff x="961583" y="1032107"/>
            <a:chExt cx="10337800" cy="3202101"/>
          </a:xfrm>
        </p:grpSpPr>
        <p:pic>
          <p:nvPicPr>
            <p:cNvPr id="8" name="图片 7">
              <a:extLst>
                <a:ext uri="{FF2B5EF4-FFF2-40B4-BE49-F238E27FC236}">
                  <a16:creationId xmlns="" xmlns:a16="http://schemas.microsoft.com/office/drawing/2014/main" id="{F4CD2573-62B6-4CBC-8FBE-2F8AA791BC95}"/>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1242322" y="1125193"/>
              <a:ext cx="1198822" cy="1050273"/>
            </a:xfrm>
            <a:prstGeom prst="rect">
              <a:avLst/>
            </a:prstGeom>
          </p:spPr>
        </p:pic>
        <p:sp>
          <p:nvSpPr>
            <p:cNvPr id="16" name="文本框 15">
              <a:extLst>
                <a:ext uri="{FF2B5EF4-FFF2-40B4-BE49-F238E27FC236}">
                  <a16:creationId xmlns="" xmlns:a16="http://schemas.microsoft.com/office/drawing/2014/main" id="{91909E7D-2D23-4E6E-86EA-0B55AEB8A9D1}"/>
                </a:ext>
              </a:extLst>
            </p:cNvPr>
            <p:cNvSpPr txBox="1"/>
            <p:nvPr/>
          </p:nvSpPr>
          <p:spPr>
            <a:xfrm>
              <a:off x="961583" y="2295216"/>
              <a:ext cx="10337800" cy="1938992"/>
            </a:xfrm>
            <a:prstGeom prst="rect">
              <a:avLst/>
            </a:prstGeom>
            <a:noFill/>
          </p:spPr>
          <p:txBody>
            <a:bodyPr wrap="square">
              <a:spAutoFit/>
            </a:bodyPr>
            <a:lstStyle/>
            <a:p>
              <a:pPr algn="ctr"/>
              <a:r>
                <a:rPr lang="zh-CN" altLang="en-US" sz="6000"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a:t>
              </a:r>
              <a:endParaRPr lang="en-US" altLang="zh-CN" sz="6000"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a:p>
              <a:pPr algn="ctr"/>
              <a:r>
                <a:rPr lang="zh-CN" altLang="en-US" sz="6000"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党的二十大精神知识竞赛</a:t>
              </a:r>
              <a:endParaRPr lang="zh-CN" altLang="en-US" sz="6000"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43" name="组合 42">
              <a:extLst>
                <a:ext uri="{FF2B5EF4-FFF2-40B4-BE49-F238E27FC236}">
                  <a16:creationId xmlns="" xmlns:a16="http://schemas.microsoft.com/office/drawing/2014/main" id="{B5FEBF00-3A37-4096-8C24-26D8C77CC44B}"/>
                </a:ext>
              </a:extLst>
            </p:cNvPr>
            <p:cNvGrpSpPr/>
            <p:nvPr/>
          </p:nvGrpSpPr>
          <p:grpSpPr>
            <a:xfrm>
              <a:off x="3216662" y="1325322"/>
              <a:ext cx="5758676" cy="798030"/>
              <a:chOff x="3216662" y="1106748"/>
              <a:chExt cx="5758676" cy="798030"/>
            </a:xfrm>
          </p:grpSpPr>
          <p:grpSp>
            <p:nvGrpSpPr>
              <p:cNvPr id="17" name="组合 16">
                <a:extLst>
                  <a:ext uri="{FF2B5EF4-FFF2-40B4-BE49-F238E27FC236}">
                    <a16:creationId xmlns="" xmlns:a16="http://schemas.microsoft.com/office/drawing/2014/main" id="{AACA76B0-2487-44A0-B1E8-48C1A15F5D79}"/>
                  </a:ext>
                </a:extLst>
              </p:cNvPr>
              <p:cNvGrpSpPr/>
              <p:nvPr/>
            </p:nvGrpSpPr>
            <p:grpSpPr>
              <a:xfrm>
                <a:off x="3963057" y="1688778"/>
                <a:ext cx="4265886" cy="216000"/>
                <a:chOff x="3963057" y="1688778"/>
                <a:chExt cx="4265886" cy="216000"/>
              </a:xfrm>
            </p:grpSpPr>
            <p:grpSp>
              <p:nvGrpSpPr>
                <p:cNvPr id="20" name="组合 19">
                  <a:extLst>
                    <a:ext uri="{FF2B5EF4-FFF2-40B4-BE49-F238E27FC236}">
                      <a16:creationId xmlns="" xmlns:a16="http://schemas.microsoft.com/office/drawing/2014/main" id="{792906C1-EA9D-4F42-AC1F-6F4B7F226E3A}"/>
                    </a:ext>
                  </a:extLst>
                </p:cNvPr>
                <p:cNvGrpSpPr/>
                <p:nvPr/>
              </p:nvGrpSpPr>
              <p:grpSpPr>
                <a:xfrm>
                  <a:off x="3963057" y="1804332"/>
                  <a:ext cx="4265886" cy="0"/>
                  <a:chOff x="3929539" y="3815648"/>
                  <a:chExt cx="4265886" cy="0"/>
                </a:xfrm>
              </p:grpSpPr>
              <p:cxnSp>
                <p:nvCxnSpPr>
                  <p:cNvPr id="27" name="直接连接符 26">
                    <a:extLst>
                      <a:ext uri="{FF2B5EF4-FFF2-40B4-BE49-F238E27FC236}">
                        <a16:creationId xmlns="" xmlns:a16="http://schemas.microsoft.com/office/drawing/2014/main" id="{5E1AEC3D-E24E-4F81-9FD3-3954707763FB}"/>
                      </a:ext>
                    </a:extLst>
                  </p:cNvPr>
                  <p:cNvCxnSpPr/>
                  <p:nvPr/>
                </p:nvCxnSpPr>
                <p:spPr>
                  <a:xfrm flipH="1">
                    <a:off x="6575425" y="3815648"/>
                    <a:ext cx="1620000" cy="0"/>
                  </a:xfrm>
                  <a:prstGeom prst="line">
                    <a:avLst/>
                  </a:prstGeom>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 xmlns:a16="http://schemas.microsoft.com/office/drawing/2014/main" id="{D7EB99C6-E40A-4AD6-A160-E666B0B00965}"/>
                      </a:ext>
                    </a:extLst>
                  </p:cNvPr>
                  <p:cNvCxnSpPr/>
                  <p:nvPr/>
                </p:nvCxnSpPr>
                <p:spPr>
                  <a:xfrm>
                    <a:off x="3929539" y="3815648"/>
                    <a:ext cx="1620000" cy="0"/>
                  </a:xfrm>
                  <a:prstGeom prst="line">
                    <a:avLst/>
                  </a:prstGeom>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 xmlns:a16="http://schemas.microsoft.com/office/drawing/2014/main" id="{E6C6DD5C-B630-47DB-A117-4324B041CB28}"/>
                    </a:ext>
                  </a:extLst>
                </p:cNvPr>
                <p:cNvGrpSpPr/>
                <p:nvPr/>
              </p:nvGrpSpPr>
              <p:grpSpPr>
                <a:xfrm>
                  <a:off x="5711609" y="1688778"/>
                  <a:ext cx="768782" cy="216000"/>
                  <a:chOff x="5674881" y="3725681"/>
                  <a:chExt cx="768782" cy="216000"/>
                </a:xfrm>
              </p:grpSpPr>
              <p:sp>
                <p:nvSpPr>
                  <p:cNvPr id="22" name="星形: 五角 21">
                    <a:extLst>
                      <a:ext uri="{FF2B5EF4-FFF2-40B4-BE49-F238E27FC236}">
                        <a16:creationId xmlns="" xmlns:a16="http://schemas.microsoft.com/office/drawing/2014/main" id="{3E949A84-CF27-43D6-B30B-27C4C98F7502}"/>
                      </a:ext>
                    </a:extLst>
                  </p:cNvPr>
                  <p:cNvSpPr/>
                  <p:nvPr/>
                </p:nvSpPr>
                <p:spPr>
                  <a:xfrm>
                    <a:off x="5951271" y="3725681"/>
                    <a:ext cx="216000" cy="216000"/>
                  </a:xfrm>
                  <a:prstGeom prst="star5">
                    <a:avLst/>
                  </a:prstGeom>
                  <a:solidFill>
                    <a:srgbClr val="FCE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23" name="星形: 五角 22">
                    <a:extLst>
                      <a:ext uri="{FF2B5EF4-FFF2-40B4-BE49-F238E27FC236}">
                        <a16:creationId xmlns="" xmlns:a16="http://schemas.microsoft.com/office/drawing/2014/main" id="{A6457F02-F195-4468-9E12-266F22264B22}"/>
                      </a:ext>
                    </a:extLst>
                  </p:cNvPr>
                  <p:cNvSpPr/>
                  <p:nvPr/>
                </p:nvSpPr>
                <p:spPr>
                  <a:xfrm>
                    <a:off x="5780927" y="3769955"/>
                    <a:ext cx="127452" cy="127452"/>
                  </a:xfrm>
                  <a:prstGeom prst="star5">
                    <a:avLst/>
                  </a:prstGeom>
                  <a:solidFill>
                    <a:srgbClr val="FCE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24" name="星形: 五角 23">
                    <a:extLst>
                      <a:ext uri="{FF2B5EF4-FFF2-40B4-BE49-F238E27FC236}">
                        <a16:creationId xmlns="" xmlns:a16="http://schemas.microsoft.com/office/drawing/2014/main" id="{EEB55B88-3C24-4A8F-AFF0-79F09EE7DBE1}"/>
                      </a:ext>
                    </a:extLst>
                  </p:cNvPr>
                  <p:cNvSpPr/>
                  <p:nvPr/>
                </p:nvSpPr>
                <p:spPr>
                  <a:xfrm>
                    <a:off x="6210164" y="3769955"/>
                    <a:ext cx="127452" cy="127452"/>
                  </a:xfrm>
                  <a:prstGeom prst="star5">
                    <a:avLst/>
                  </a:prstGeom>
                  <a:solidFill>
                    <a:srgbClr val="FCE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25" name="星形: 五角 24">
                    <a:extLst>
                      <a:ext uri="{FF2B5EF4-FFF2-40B4-BE49-F238E27FC236}">
                        <a16:creationId xmlns="" xmlns:a16="http://schemas.microsoft.com/office/drawing/2014/main" id="{B6D8700E-577E-4B71-8471-51038954A4DD}"/>
                      </a:ext>
                    </a:extLst>
                  </p:cNvPr>
                  <p:cNvSpPr/>
                  <p:nvPr/>
                </p:nvSpPr>
                <p:spPr>
                  <a:xfrm>
                    <a:off x="6380509" y="3802104"/>
                    <a:ext cx="63154" cy="63154"/>
                  </a:xfrm>
                  <a:prstGeom prst="star5">
                    <a:avLst/>
                  </a:prstGeom>
                  <a:gradFill>
                    <a:gsLst>
                      <a:gs pos="0">
                        <a:srgbClr val="FFF2C9"/>
                      </a:gs>
                      <a:gs pos="100000">
                        <a:schemeClr val="accent4">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26" name="星形: 五角 25">
                    <a:extLst>
                      <a:ext uri="{FF2B5EF4-FFF2-40B4-BE49-F238E27FC236}">
                        <a16:creationId xmlns="" xmlns:a16="http://schemas.microsoft.com/office/drawing/2014/main" id="{823668D9-07BB-45FE-939F-92A18D6DE06E}"/>
                      </a:ext>
                    </a:extLst>
                  </p:cNvPr>
                  <p:cNvSpPr/>
                  <p:nvPr/>
                </p:nvSpPr>
                <p:spPr>
                  <a:xfrm>
                    <a:off x="5674881" y="3802104"/>
                    <a:ext cx="63154" cy="63154"/>
                  </a:xfrm>
                  <a:prstGeom prst="star5">
                    <a:avLst/>
                  </a:prstGeom>
                  <a:gradFill>
                    <a:gsLst>
                      <a:gs pos="0">
                        <a:srgbClr val="FFF2C9"/>
                      </a:gs>
                      <a:gs pos="100000">
                        <a:schemeClr val="accent4">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sp>
            <p:nvSpPr>
              <p:cNvPr id="39" name="文本框 38">
                <a:extLst>
                  <a:ext uri="{FF2B5EF4-FFF2-40B4-BE49-F238E27FC236}">
                    <a16:creationId xmlns="" xmlns:a16="http://schemas.microsoft.com/office/drawing/2014/main" id="{2DC33BA2-B0A9-4B22-8726-EA917A8594BD}"/>
                  </a:ext>
                </a:extLst>
              </p:cNvPr>
              <p:cNvSpPr txBox="1"/>
              <p:nvPr/>
            </p:nvSpPr>
            <p:spPr>
              <a:xfrm>
                <a:off x="3464167" y="1106748"/>
                <a:ext cx="5305972" cy="584775"/>
              </a:xfrm>
              <a:prstGeom prst="rect">
                <a:avLst/>
              </a:prstGeom>
              <a:noFill/>
            </p:spPr>
            <p:txBody>
              <a:bodyPr wrap="square">
                <a:spAutoFit/>
              </a:bodyPr>
              <a:lstStyle/>
              <a:p>
                <a:pPr algn="ctr"/>
                <a:r>
                  <a:rPr lang="zh-CN" altLang="en-US" sz="3200" dirty="0">
                    <a:solidFill>
                      <a:srgbClr val="FCE8C9"/>
                    </a:solidFill>
                    <a:latin typeface="思源宋体 CN Heavy" panose="02020900000000000000" pitchFamily="18" charset="-122"/>
                    <a:ea typeface="思源宋体 CN Heavy" panose="02020900000000000000" pitchFamily="18" charset="-122"/>
                  </a:rPr>
                  <a:t>奋进新征程 永远跟党走 </a:t>
                </a:r>
              </a:p>
            </p:txBody>
          </p:sp>
          <p:sp>
            <p:nvSpPr>
              <p:cNvPr id="40" name="任意多边形: 形状 39">
                <a:extLst>
                  <a:ext uri="{FF2B5EF4-FFF2-40B4-BE49-F238E27FC236}">
                    <a16:creationId xmlns="" xmlns:a16="http://schemas.microsoft.com/office/drawing/2014/main" id="{1A588F91-2908-4BEF-BE44-4725C943FACA}"/>
                  </a:ext>
                </a:extLst>
              </p:cNvPr>
              <p:cNvSpPr/>
              <p:nvPr/>
            </p:nvSpPr>
            <p:spPr bwMode="auto">
              <a:xfrm>
                <a:off x="3216662" y="1173537"/>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41" name="任意多边形: 形状 40">
                <a:extLst>
                  <a:ext uri="{FF2B5EF4-FFF2-40B4-BE49-F238E27FC236}">
                    <a16:creationId xmlns="" xmlns:a16="http://schemas.microsoft.com/office/drawing/2014/main" id="{72018B4E-4E2C-471A-8DCD-AD7718F9B304}"/>
                  </a:ext>
                </a:extLst>
              </p:cNvPr>
              <p:cNvSpPr/>
              <p:nvPr/>
            </p:nvSpPr>
            <p:spPr bwMode="auto">
              <a:xfrm flipH="1">
                <a:off x="8564941" y="115365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44" name="图片 43">
              <a:extLst>
                <a:ext uri="{FF2B5EF4-FFF2-40B4-BE49-F238E27FC236}">
                  <a16:creationId xmlns="" xmlns:a16="http://schemas.microsoft.com/office/drawing/2014/main" id="{A00E0564-FAE8-4FEF-BCEE-997020B97336}"/>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804464" y="1032107"/>
              <a:ext cx="1148011" cy="1005757"/>
            </a:xfrm>
            <a:prstGeom prst="rect">
              <a:avLst/>
            </a:prstGeom>
          </p:spPr>
        </p:pic>
      </p:grpSp>
    </p:spTree>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第一轮必答题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548776"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367918"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3"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733060"/>
              <a:ext cx="6690947" cy="1200329"/>
            </a:xfrm>
            <a:prstGeom prst="rect">
              <a:avLst/>
            </a:prstGeom>
            <a:noFill/>
          </p:spPr>
          <p:txBody>
            <a:bodyPr wrap="square">
              <a:spAutoFit/>
            </a:bodyPr>
            <a:lstStyle/>
            <a:p>
              <a:r>
                <a:rPr lang="zh-CN" altLang="zh-CN" sz="2400" dirty="0" smtClean="0"/>
                <a:t>开展了史无前例的反腐败斗争，以“得罪千百人、不负十四亿”的使命担当祛疴治乱，不敢腐、</a:t>
              </a:r>
              <a:r>
                <a:rPr lang="en-US" altLang="zh-CN" sz="2400" dirty="0" smtClean="0"/>
                <a:t>________________ </a:t>
              </a:r>
              <a:r>
                <a:rPr lang="zh-CN" altLang="zh-CN" sz="2400" dirty="0" smtClean="0"/>
                <a:t>、</a:t>
              </a:r>
              <a:r>
                <a:rPr lang="en-US" altLang="zh-CN" sz="2400" dirty="0" smtClean="0"/>
                <a:t>________________ </a:t>
              </a:r>
              <a:r>
                <a:rPr lang="zh-CN" altLang="zh-CN" sz="2400" dirty="0" smtClean="0"/>
                <a:t>一体推进。</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第二党支部</a:t>
            </a:r>
            <a:r>
              <a:rPr lang="en-US" altLang="zh-CN" sz="2400" dirty="0" smtClean="0">
                <a:solidFill>
                  <a:prstClr val="black"/>
                </a:solidFill>
                <a:latin typeface="+mn-ea"/>
                <a:sym typeface="+mn-ea"/>
              </a:rPr>
              <a:t>3</a:t>
            </a:r>
            <a:r>
              <a:rPr lang="zh-CN" altLang="en-US" sz="2400" dirty="0" smtClean="0">
                <a:solidFill>
                  <a:prstClr val="black"/>
                </a:solidFill>
                <a:latin typeface="+mn-ea"/>
                <a:sym typeface="+mn-ea"/>
              </a:rPr>
              <a:t>号选手准备：</a:t>
            </a:r>
            <a:endParaRPr lang="en-US" altLang="zh-CN" sz="2400" dirty="0" smtClean="0">
              <a:solidFill>
                <a:prstClr val="black"/>
              </a:solidFill>
              <a:latin typeface="+mn-ea"/>
              <a:sym typeface="+mn-ea"/>
            </a:endParaRPr>
          </a:p>
        </p:txBody>
      </p:sp>
      <p:sp>
        <p:nvSpPr>
          <p:cNvPr id="29" name="圆角矩形 28"/>
          <p:cNvSpPr/>
          <p:nvPr/>
        </p:nvSpPr>
        <p:spPr>
          <a:xfrm>
            <a:off x="2839916" y="4501658"/>
            <a:ext cx="1723292" cy="316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不能腐</a:t>
            </a:r>
          </a:p>
        </p:txBody>
      </p:sp>
      <p:sp>
        <p:nvSpPr>
          <p:cNvPr id="30" name="圆角矩形 29"/>
          <p:cNvSpPr/>
          <p:nvPr/>
        </p:nvSpPr>
        <p:spPr>
          <a:xfrm>
            <a:off x="5559580" y="4495802"/>
            <a:ext cx="1723292" cy="316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不想腐</a:t>
            </a:r>
          </a:p>
        </p:txBody>
      </p:sp>
    </p:spTree>
    <p:extLst>
      <p:ext uri="{BB962C8B-B14F-4D97-AF65-F5344CB8AC3E}">
        <p14:creationId xmlns="" xmlns:p14="http://schemas.microsoft.com/office/powerpoint/2010/main" val="2193855458"/>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第一轮必答题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548776"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367918"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3"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733060"/>
              <a:ext cx="6690947" cy="830997"/>
            </a:xfrm>
            <a:prstGeom prst="rect">
              <a:avLst/>
            </a:prstGeom>
            <a:noFill/>
          </p:spPr>
          <p:txBody>
            <a:bodyPr wrap="square">
              <a:spAutoFit/>
            </a:bodyPr>
            <a:lstStyle/>
            <a:p>
              <a:r>
                <a:rPr lang="zh-CN" altLang="zh-CN" sz="2400" dirty="0" smtClean="0"/>
                <a:t>拥有马克思主义科学理论指导是我们党坚定信仰信念、把握历史主动的</a:t>
              </a:r>
              <a:r>
                <a:rPr lang="en-US" altLang="zh-CN" sz="2400" dirty="0" smtClean="0"/>
                <a:t>________________ </a:t>
              </a:r>
              <a:r>
                <a:rPr lang="zh-CN" altLang="zh-CN" sz="2400" dirty="0" smtClean="0"/>
                <a:t>。</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第三党支部</a:t>
            </a:r>
            <a:r>
              <a:rPr lang="en-US" altLang="zh-CN" sz="2400" dirty="0" smtClean="0">
                <a:solidFill>
                  <a:prstClr val="black"/>
                </a:solidFill>
                <a:latin typeface="+mn-ea"/>
                <a:sym typeface="+mn-ea"/>
              </a:rPr>
              <a:t>1</a:t>
            </a:r>
            <a:r>
              <a:rPr lang="zh-CN" altLang="en-US" sz="2400" dirty="0" smtClean="0">
                <a:solidFill>
                  <a:prstClr val="black"/>
                </a:solidFill>
                <a:latin typeface="+mn-ea"/>
                <a:sym typeface="+mn-ea"/>
              </a:rPr>
              <a:t>号选手准备：</a:t>
            </a:r>
            <a:endParaRPr lang="en-US" altLang="zh-CN" sz="2400" dirty="0" smtClean="0">
              <a:solidFill>
                <a:prstClr val="black"/>
              </a:solidFill>
              <a:latin typeface="+mn-ea"/>
              <a:sym typeface="+mn-ea"/>
            </a:endParaRPr>
          </a:p>
        </p:txBody>
      </p:sp>
      <p:sp>
        <p:nvSpPr>
          <p:cNvPr id="29" name="圆角矩形 28"/>
          <p:cNvSpPr/>
          <p:nvPr/>
        </p:nvSpPr>
        <p:spPr>
          <a:xfrm>
            <a:off x="5969976" y="4123592"/>
            <a:ext cx="2083777" cy="307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根本所在</a:t>
            </a:r>
          </a:p>
        </p:txBody>
      </p:sp>
    </p:spTree>
    <p:extLst>
      <p:ext uri="{BB962C8B-B14F-4D97-AF65-F5344CB8AC3E}">
        <p14:creationId xmlns="" xmlns:p14="http://schemas.microsoft.com/office/powerpoint/2010/main" val="2193855458"/>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第一轮必答题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548776"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367918"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3"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733060"/>
              <a:ext cx="6690947" cy="1200329"/>
            </a:xfrm>
            <a:prstGeom prst="rect">
              <a:avLst/>
            </a:prstGeom>
            <a:noFill/>
          </p:spPr>
          <p:txBody>
            <a:bodyPr wrap="square">
              <a:spAutoFit/>
            </a:bodyPr>
            <a:lstStyle/>
            <a:p>
              <a:r>
                <a:rPr lang="zh-CN" altLang="zh-CN" sz="2400" dirty="0" smtClean="0"/>
                <a:t>我们必须增强忧患意识，坚持</a:t>
              </a:r>
              <a:r>
                <a:rPr lang="en-US" altLang="zh-CN" sz="2400" dirty="0" smtClean="0"/>
                <a:t>________________ </a:t>
              </a:r>
              <a:r>
                <a:rPr lang="zh-CN" altLang="zh-CN" sz="2400" dirty="0" smtClean="0"/>
                <a:t>，做到居安思危、未雨绸缪，准备经受风高浪急甚至惊涛骇浪的重大考验。</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第三党支部</a:t>
            </a:r>
            <a:r>
              <a:rPr lang="en-US" altLang="zh-CN" sz="2400" dirty="0" smtClean="0">
                <a:solidFill>
                  <a:prstClr val="black"/>
                </a:solidFill>
                <a:latin typeface="+mn-ea"/>
                <a:sym typeface="+mn-ea"/>
              </a:rPr>
              <a:t>2</a:t>
            </a:r>
            <a:r>
              <a:rPr lang="zh-CN" altLang="en-US" sz="2400" dirty="0" smtClean="0">
                <a:solidFill>
                  <a:prstClr val="black"/>
                </a:solidFill>
                <a:latin typeface="+mn-ea"/>
                <a:sym typeface="+mn-ea"/>
              </a:rPr>
              <a:t>号选手准备：</a:t>
            </a:r>
            <a:endParaRPr lang="en-US" altLang="zh-CN" sz="2400" dirty="0" smtClean="0">
              <a:solidFill>
                <a:prstClr val="black"/>
              </a:solidFill>
              <a:latin typeface="+mn-ea"/>
              <a:sym typeface="+mn-ea"/>
            </a:endParaRPr>
          </a:p>
        </p:txBody>
      </p:sp>
      <p:sp>
        <p:nvSpPr>
          <p:cNvPr id="29" name="圆角矩形 28"/>
          <p:cNvSpPr/>
          <p:nvPr/>
        </p:nvSpPr>
        <p:spPr>
          <a:xfrm>
            <a:off x="6884376" y="3727937"/>
            <a:ext cx="1916723" cy="351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底线思维</a:t>
            </a:r>
          </a:p>
        </p:txBody>
      </p:sp>
    </p:spTree>
    <p:extLst>
      <p:ext uri="{BB962C8B-B14F-4D97-AF65-F5344CB8AC3E}">
        <p14:creationId xmlns="" xmlns:p14="http://schemas.microsoft.com/office/powerpoint/2010/main" val="2193855458"/>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第一轮必答题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548776"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367918"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3"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733060"/>
              <a:ext cx="6690947" cy="1200329"/>
            </a:xfrm>
            <a:prstGeom prst="rect">
              <a:avLst/>
            </a:prstGeom>
            <a:noFill/>
          </p:spPr>
          <p:txBody>
            <a:bodyPr wrap="square">
              <a:spAutoFit/>
            </a:bodyPr>
            <a:lstStyle/>
            <a:p>
              <a:r>
                <a:rPr lang="zh-CN" altLang="zh-CN" sz="2400" dirty="0" smtClean="0"/>
                <a:t>我国发展进入战略机遇和风险挑战并存、不确定难预料因素增多的时期，各种“黑天鹅”、</a:t>
              </a:r>
              <a:r>
                <a:rPr lang="en-US" altLang="zh-CN" sz="2400" dirty="0" smtClean="0"/>
                <a:t>________________ </a:t>
              </a:r>
              <a:r>
                <a:rPr lang="zh-CN" altLang="zh-CN" sz="2400" dirty="0" smtClean="0"/>
                <a:t>事件随时可能发生。</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第三党支部</a:t>
            </a:r>
            <a:r>
              <a:rPr lang="en-US" altLang="zh-CN" sz="2400" dirty="0" smtClean="0">
                <a:solidFill>
                  <a:prstClr val="black"/>
                </a:solidFill>
                <a:latin typeface="+mn-ea"/>
                <a:sym typeface="+mn-ea"/>
              </a:rPr>
              <a:t>3</a:t>
            </a:r>
            <a:r>
              <a:rPr lang="zh-CN" altLang="en-US" sz="2400" dirty="0" smtClean="0">
                <a:solidFill>
                  <a:prstClr val="black"/>
                </a:solidFill>
                <a:latin typeface="+mn-ea"/>
                <a:sym typeface="+mn-ea"/>
              </a:rPr>
              <a:t>号选手准备：</a:t>
            </a:r>
            <a:endParaRPr lang="en-US" altLang="zh-CN" sz="2400" dirty="0" smtClean="0">
              <a:solidFill>
                <a:prstClr val="black"/>
              </a:solidFill>
              <a:latin typeface="+mn-ea"/>
              <a:sym typeface="+mn-ea"/>
            </a:endParaRPr>
          </a:p>
        </p:txBody>
      </p:sp>
      <p:sp>
        <p:nvSpPr>
          <p:cNvPr id="29" name="圆角矩形 28"/>
          <p:cNvSpPr/>
          <p:nvPr/>
        </p:nvSpPr>
        <p:spPr>
          <a:xfrm>
            <a:off x="2795955" y="4519245"/>
            <a:ext cx="2057400" cy="3077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“灰犀牛”</a:t>
            </a:r>
          </a:p>
        </p:txBody>
      </p:sp>
    </p:spTree>
    <p:extLst>
      <p:ext uri="{BB962C8B-B14F-4D97-AF65-F5344CB8AC3E}">
        <p14:creationId xmlns="" xmlns:p14="http://schemas.microsoft.com/office/powerpoint/2010/main" val="2193855458"/>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第一轮必答题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548776"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367918"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3"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59295"/>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733060"/>
              <a:ext cx="6690947" cy="1200329"/>
            </a:xfrm>
            <a:prstGeom prst="rect">
              <a:avLst/>
            </a:prstGeom>
            <a:noFill/>
          </p:spPr>
          <p:txBody>
            <a:bodyPr wrap="square">
              <a:spAutoFit/>
            </a:bodyPr>
            <a:lstStyle/>
            <a:p>
              <a:r>
                <a:rPr lang="zh-CN" altLang="zh-CN" sz="2400" dirty="0" smtClean="0"/>
                <a:t>深化农村土地制度改革，赋予农民更加充分的财产权益。保障进城落户农民</a:t>
              </a:r>
              <a:r>
                <a:rPr lang="en-US" altLang="zh-CN" sz="2400" dirty="0" smtClean="0"/>
                <a:t>________________ </a:t>
              </a:r>
              <a:r>
                <a:rPr lang="zh-CN" altLang="zh-CN" sz="2400" dirty="0" smtClean="0"/>
                <a:t>，鼓励依法自愿有偿转让。</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第四党支部</a:t>
            </a:r>
            <a:r>
              <a:rPr lang="en-US" altLang="zh-CN" sz="2400" dirty="0" smtClean="0">
                <a:solidFill>
                  <a:prstClr val="black"/>
                </a:solidFill>
                <a:latin typeface="+mn-ea"/>
                <a:sym typeface="+mn-ea"/>
              </a:rPr>
              <a:t>1</a:t>
            </a:r>
            <a:r>
              <a:rPr lang="zh-CN" altLang="en-US" sz="2400" dirty="0" smtClean="0">
                <a:solidFill>
                  <a:prstClr val="black"/>
                </a:solidFill>
                <a:latin typeface="+mn-ea"/>
                <a:sym typeface="+mn-ea"/>
              </a:rPr>
              <a:t>号选手准备：</a:t>
            </a:r>
            <a:endParaRPr lang="en-US" altLang="zh-CN" sz="2400" dirty="0" smtClean="0">
              <a:solidFill>
                <a:prstClr val="black"/>
              </a:solidFill>
              <a:latin typeface="+mn-ea"/>
              <a:sym typeface="+mn-ea"/>
            </a:endParaRPr>
          </a:p>
        </p:txBody>
      </p:sp>
      <p:sp>
        <p:nvSpPr>
          <p:cNvPr id="29" name="圆角矩形 28"/>
          <p:cNvSpPr/>
          <p:nvPr/>
        </p:nvSpPr>
        <p:spPr>
          <a:xfrm>
            <a:off x="6682154" y="4158763"/>
            <a:ext cx="2057399" cy="290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合法土地权益</a:t>
            </a:r>
          </a:p>
        </p:txBody>
      </p:sp>
    </p:spTree>
    <p:extLst>
      <p:ext uri="{BB962C8B-B14F-4D97-AF65-F5344CB8AC3E}">
        <p14:creationId xmlns="" xmlns:p14="http://schemas.microsoft.com/office/powerpoint/2010/main" val="2193855458"/>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第一轮必答题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548776"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367918"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3"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733060"/>
              <a:ext cx="6690947" cy="1569660"/>
            </a:xfrm>
            <a:prstGeom prst="rect">
              <a:avLst/>
            </a:prstGeom>
            <a:noFill/>
          </p:spPr>
          <p:txBody>
            <a:bodyPr wrap="square">
              <a:spAutoFit/>
            </a:bodyPr>
            <a:lstStyle/>
            <a:p>
              <a:r>
                <a:rPr lang="zh-CN" altLang="zh-CN" sz="2400" dirty="0" smtClean="0"/>
                <a:t>坚持以</a:t>
              </a:r>
              <a:r>
                <a:rPr lang="en-US" altLang="zh-CN" sz="2400" dirty="0" smtClean="0"/>
                <a:t>________________ </a:t>
              </a:r>
              <a:r>
                <a:rPr lang="zh-CN" altLang="zh-CN" sz="2400" dirty="0" smtClean="0"/>
                <a:t>的发展思想。不断实现发展为了人民、发展依靠人民、发展成果由人民共享，让现代化建设成果更多更公平惠及全体人民。</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第四党支部</a:t>
            </a:r>
            <a:r>
              <a:rPr lang="en-US" altLang="zh-CN" sz="2400" dirty="0" smtClean="0">
                <a:solidFill>
                  <a:prstClr val="black"/>
                </a:solidFill>
                <a:latin typeface="+mn-ea"/>
                <a:sym typeface="+mn-ea"/>
              </a:rPr>
              <a:t>2</a:t>
            </a:r>
            <a:r>
              <a:rPr lang="zh-CN" altLang="en-US" sz="2400" dirty="0" smtClean="0">
                <a:solidFill>
                  <a:prstClr val="black"/>
                </a:solidFill>
                <a:latin typeface="+mn-ea"/>
                <a:sym typeface="+mn-ea"/>
              </a:rPr>
              <a:t>号选手准备：</a:t>
            </a:r>
            <a:endParaRPr lang="en-US" altLang="zh-CN" sz="2400" dirty="0" smtClean="0">
              <a:solidFill>
                <a:prstClr val="black"/>
              </a:solidFill>
              <a:latin typeface="+mn-ea"/>
              <a:sym typeface="+mn-ea"/>
            </a:endParaRPr>
          </a:p>
        </p:txBody>
      </p:sp>
      <p:sp>
        <p:nvSpPr>
          <p:cNvPr id="29" name="圆角矩形 28"/>
          <p:cNvSpPr/>
          <p:nvPr/>
        </p:nvSpPr>
        <p:spPr>
          <a:xfrm>
            <a:off x="3815857" y="3763123"/>
            <a:ext cx="1907930" cy="290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人民为中心</a:t>
            </a:r>
          </a:p>
        </p:txBody>
      </p:sp>
    </p:spTree>
    <p:extLst>
      <p:ext uri="{BB962C8B-B14F-4D97-AF65-F5344CB8AC3E}">
        <p14:creationId xmlns="" xmlns:p14="http://schemas.microsoft.com/office/powerpoint/2010/main" val="2193855458"/>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第一轮必答题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548776"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367918"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3"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733060"/>
              <a:ext cx="6690947" cy="1569660"/>
            </a:xfrm>
            <a:prstGeom prst="rect">
              <a:avLst/>
            </a:prstGeom>
            <a:noFill/>
          </p:spPr>
          <p:txBody>
            <a:bodyPr wrap="square">
              <a:spAutoFit/>
            </a:bodyPr>
            <a:lstStyle/>
            <a:p>
              <a:r>
                <a:rPr lang="zh-CN" altLang="zh-CN" sz="2400" dirty="0" smtClean="0"/>
                <a:t>深入实施</a:t>
              </a:r>
              <a:r>
                <a:rPr lang="en-US" altLang="zh-CN" sz="2400" dirty="0" smtClean="0"/>
                <a:t>________________ </a:t>
              </a:r>
              <a:r>
                <a:rPr lang="zh-CN" altLang="zh-CN" sz="2400" dirty="0" smtClean="0"/>
                <a:t>战略、区域重大战略、主体功能区战略、新型城镇化战略，优化重大生产力布局，构建优势互补、高质量发展的区域经济布局和国土空间体系。</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第四党支部</a:t>
            </a:r>
            <a:r>
              <a:rPr lang="en-US" altLang="zh-CN" sz="2400" dirty="0" smtClean="0">
                <a:solidFill>
                  <a:prstClr val="black"/>
                </a:solidFill>
                <a:latin typeface="+mn-ea"/>
                <a:sym typeface="+mn-ea"/>
              </a:rPr>
              <a:t>3</a:t>
            </a:r>
            <a:r>
              <a:rPr lang="zh-CN" altLang="en-US" sz="2400" dirty="0" smtClean="0">
                <a:solidFill>
                  <a:prstClr val="black"/>
                </a:solidFill>
                <a:latin typeface="+mn-ea"/>
                <a:sym typeface="+mn-ea"/>
              </a:rPr>
              <a:t>号选手准备：</a:t>
            </a:r>
            <a:endParaRPr lang="en-US" altLang="zh-CN" sz="2400" dirty="0" smtClean="0">
              <a:solidFill>
                <a:prstClr val="black"/>
              </a:solidFill>
              <a:latin typeface="+mn-ea"/>
              <a:sym typeface="+mn-ea"/>
            </a:endParaRPr>
          </a:p>
        </p:txBody>
      </p:sp>
      <p:sp>
        <p:nvSpPr>
          <p:cNvPr id="29" name="圆角矩形 28"/>
          <p:cNvSpPr/>
          <p:nvPr/>
        </p:nvSpPr>
        <p:spPr>
          <a:xfrm>
            <a:off x="4176329" y="3763123"/>
            <a:ext cx="1907930" cy="290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区域协调发展</a:t>
            </a:r>
          </a:p>
        </p:txBody>
      </p:sp>
    </p:spTree>
    <p:extLst>
      <p:ext uri="{BB962C8B-B14F-4D97-AF65-F5344CB8AC3E}">
        <p14:creationId xmlns="" xmlns:p14="http://schemas.microsoft.com/office/powerpoint/2010/main" val="2193855458"/>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第二轮必答题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548776"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367918"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3"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733060"/>
              <a:ext cx="6690947" cy="1569660"/>
            </a:xfrm>
            <a:prstGeom prst="rect">
              <a:avLst/>
            </a:prstGeom>
            <a:noFill/>
          </p:spPr>
          <p:txBody>
            <a:bodyPr wrap="square">
              <a:spAutoFit/>
            </a:bodyPr>
            <a:lstStyle/>
            <a:p>
              <a:r>
                <a:rPr lang="zh-CN" altLang="zh-CN" sz="2400" dirty="0" smtClean="0"/>
                <a:t>国内生产总值从五十四万亿元增长到一百一十四万亿元，我国经济总量占世界经济的比重达百分之十八点五，提高七点二个百分点，稳居世界</a:t>
              </a:r>
              <a:r>
                <a:rPr lang="en-US" altLang="zh-CN" sz="2400" dirty="0" smtClean="0"/>
                <a:t>________________ </a:t>
              </a:r>
              <a:r>
                <a:rPr lang="zh-CN" altLang="zh-CN" sz="2400" dirty="0" smtClean="0"/>
                <a:t>。</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第一党支部</a:t>
            </a:r>
            <a:r>
              <a:rPr lang="en-US" altLang="zh-CN" sz="2400" dirty="0" smtClean="0">
                <a:solidFill>
                  <a:prstClr val="black"/>
                </a:solidFill>
                <a:latin typeface="+mn-ea"/>
                <a:sym typeface="+mn-ea"/>
              </a:rPr>
              <a:t>1</a:t>
            </a:r>
            <a:r>
              <a:rPr lang="zh-CN" altLang="en-US" sz="2400" dirty="0" smtClean="0">
                <a:solidFill>
                  <a:prstClr val="black"/>
                </a:solidFill>
                <a:latin typeface="+mn-ea"/>
                <a:sym typeface="+mn-ea"/>
              </a:rPr>
              <a:t>号选手准备：</a:t>
            </a:r>
            <a:endParaRPr lang="en-US" altLang="zh-CN" sz="2400" dirty="0" smtClean="0">
              <a:solidFill>
                <a:prstClr val="black"/>
              </a:solidFill>
              <a:latin typeface="+mn-ea"/>
              <a:sym typeface="+mn-ea"/>
            </a:endParaRPr>
          </a:p>
        </p:txBody>
      </p:sp>
      <p:sp>
        <p:nvSpPr>
          <p:cNvPr id="29" name="圆角矩形 28"/>
          <p:cNvSpPr/>
          <p:nvPr/>
        </p:nvSpPr>
        <p:spPr>
          <a:xfrm>
            <a:off x="2760785" y="4888522"/>
            <a:ext cx="2250830" cy="2813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第二位</a:t>
            </a:r>
          </a:p>
        </p:txBody>
      </p:sp>
    </p:spTree>
    <p:extLst>
      <p:ext uri="{BB962C8B-B14F-4D97-AF65-F5344CB8AC3E}">
        <p14:creationId xmlns="" xmlns:p14="http://schemas.microsoft.com/office/powerpoint/2010/main" val="2193855458"/>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第二轮必答题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548776"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367918"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3"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733060"/>
              <a:ext cx="6690947" cy="830997"/>
            </a:xfrm>
            <a:prstGeom prst="rect">
              <a:avLst/>
            </a:prstGeom>
            <a:noFill/>
          </p:spPr>
          <p:txBody>
            <a:bodyPr wrap="square">
              <a:spAutoFit/>
            </a:bodyPr>
            <a:lstStyle/>
            <a:p>
              <a:r>
                <a:rPr lang="en-US" altLang="zh-CN" sz="2400" dirty="0" smtClean="0"/>
                <a:t>________________</a:t>
              </a:r>
              <a:r>
                <a:rPr lang="zh-CN" altLang="zh-CN" sz="2400" dirty="0" smtClean="0"/>
                <a:t>是全面建设社会主义现代化国家的首要任务。</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第一党支部</a:t>
            </a:r>
            <a:r>
              <a:rPr lang="en-US" altLang="zh-CN" sz="2400" dirty="0" smtClean="0">
                <a:solidFill>
                  <a:prstClr val="black"/>
                </a:solidFill>
                <a:latin typeface="+mn-ea"/>
                <a:sym typeface="+mn-ea"/>
              </a:rPr>
              <a:t>2</a:t>
            </a:r>
            <a:r>
              <a:rPr lang="zh-CN" altLang="en-US" sz="2400" dirty="0" smtClean="0">
                <a:solidFill>
                  <a:prstClr val="black"/>
                </a:solidFill>
                <a:latin typeface="+mn-ea"/>
                <a:sym typeface="+mn-ea"/>
              </a:rPr>
              <a:t>号选手准备：</a:t>
            </a:r>
            <a:endParaRPr lang="en-US" altLang="zh-CN" sz="2400" dirty="0" smtClean="0">
              <a:solidFill>
                <a:prstClr val="black"/>
              </a:solidFill>
              <a:latin typeface="+mn-ea"/>
              <a:sym typeface="+mn-ea"/>
            </a:endParaRPr>
          </a:p>
        </p:txBody>
      </p:sp>
      <p:sp>
        <p:nvSpPr>
          <p:cNvPr id="29" name="圆角矩形 28"/>
          <p:cNvSpPr/>
          <p:nvPr/>
        </p:nvSpPr>
        <p:spPr>
          <a:xfrm>
            <a:off x="2822331" y="3604846"/>
            <a:ext cx="2118946" cy="4308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高质量发展</a:t>
            </a:r>
          </a:p>
        </p:txBody>
      </p:sp>
    </p:spTree>
    <p:extLst>
      <p:ext uri="{BB962C8B-B14F-4D97-AF65-F5344CB8AC3E}">
        <p14:creationId xmlns="" xmlns:p14="http://schemas.microsoft.com/office/powerpoint/2010/main" val="2193855458"/>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第二轮必答题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548776"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367918"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3"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733060"/>
              <a:ext cx="6690947" cy="830997"/>
            </a:xfrm>
            <a:prstGeom prst="rect">
              <a:avLst/>
            </a:prstGeom>
            <a:noFill/>
          </p:spPr>
          <p:txBody>
            <a:bodyPr wrap="square">
              <a:spAutoFit/>
            </a:bodyPr>
            <a:lstStyle/>
            <a:p>
              <a:r>
                <a:rPr lang="zh-CN" altLang="zh-CN" sz="2400" dirty="0" smtClean="0"/>
                <a:t>我们要坚持</a:t>
              </a:r>
              <a:r>
                <a:rPr lang="en-US" altLang="zh-CN" sz="2400" dirty="0" smtClean="0"/>
                <a:t>________________ </a:t>
              </a:r>
              <a:r>
                <a:rPr lang="zh-CN" altLang="zh-CN" sz="2400" dirty="0" smtClean="0"/>
                <a:t>在意识形态领域指导地位的根本制度。</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第一党支部</a:t>
            </a:r>
            <a:r>
              <a:rPr lang="en-US" altLang="zh-CN" sz="2400" dirty="0" smtClean="0">
                <a:solidFill>
                  <a:prstClr val="black"/>
                </a:solidFill>
                <a:latin typeface="+mn-ea"/>
                <a:sym typeface="+mn-ea"/>
              </a:rPr>
              <a:t>3</a:t>
            </a:r>
            <a:r>
              <a:rPr lang="zh-CN" altLang="en-US" sz="2400" dirty="0" smtClean="0">
                <a:solidFill>
                  <a:prstClr val="black"/>
                </a:solidFill>
                <a:latin typeface="+mn-ea"/>
                <a:sym typeface="+mn-ea"/>
              </a:rPr>
              <a:t>号选手准备：</a:t>
            </a:r>
            <a:endParaRPr lang="en-US" altLang="zh-CN" sz="2400" dirty="0" smtClean="0">
              <a:solidFill>
                <a:prstClr val="black"/>
              </a:solidFill>
              <a:latin typeface="+mn-ea"/>
              <a:sym typeface="+mn-ea"/>
            </a:endParaRPr>
          </a:p>
        </p:txBody>
      </p:sp>
      <p:sp>
        <p:nvSpPr>
          <p:cNvPr id="29" name="圆角矩形 28"/>
          <p:cNvSpPr/>
          <p:nvPr/>
        </p:nvSpPr>
        <p:spPr>
          <a:xfrm>
            <a:off x="4519247" y="3604846"/>
            <a:ext cx="1784838" cy="4308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马克思主义</a:t>
            </a:r>
          </a:p>
        </p:txBody>
      </p:sp>
    </p:spTree>
    <p:extLst>
      <p:ext uri="{BB962C8B-B14F-4D97-AF65-F5344CB8AC3E}">
        <p14:creationId xmlns="" xmlns:p14="http://schemas.microsoft.com/office/powerpoint/2010/main" val="2193855458"/>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E321A63A-D188-4741-8FF0-E331101ED0D8}"/>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 xmlns:a16="http://schemas.microsoft.com/office/drawing/2014/main" id="{463177B1-591D-4F8D-9FC5-F8E5419F3E2C}"/>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t="64031"/>
          <a:stretch/>
        </p:blipFill>
        <p:spPr>
          <a:xfrm>
            <a:off x="-1" y="4665306"/>
            <a:ext cx="12192000" cy="2192694"/>
          </a:xfrm>
          <a:prstGeom prst="rect">
            <a:avLst/>
          </a:prstGeom>
        </p:spPr>
      </p:pic>
      <p:grpSp>
        <p:nvGrpSpPr>
          <p:cNvPr id="11" name="组合 10">
            <a:extLst>
              <a:ext uri="{FF2B5EF4-FFF2-40B4-BE49-F238E27FC236}">
                <a16:creationId xmlns="" xmlns:a16="http://schemas.microsoft.com/office/drawing/2014/main" id="{9C9F36EE-E856-48C5-A322-CFDAA742B48D}"/>
              </a:ext>
            </a:extLst>
          </p:cNvPr>
          <p:cNvGrpSpPr/>
          <p:nvPr/>
        </p:nvGrpSpPr>
        <p:grpSpPr>
          <a:xfrm>
            <a:off x="4214195" y="1968504"/>
            <a:ext cx="5471451" cy="735496"/>
            <a:chOff x="5407608" y="1494658"/>
            <a:chExt cx="5471451" cy="735496"/>
          </a:xfrm>
        </p:grpSpPr>
        <p:sp>
          <p:nvSpPr>
            <p:cNvPr id="12" name="矩形: 圆角 11">
              <a:extLst>
                <a:ext uri="{FF2B5EF4-FFF2-40B4-BE49-F238E27FC236}">
                  <a16:creationId xmlns="" xmlns:a16="http://schemas.microsoft.com/office/drawing/2014/main" id="{E36C6018-1D9B-4407-A78D-51B7985389E8}"/>
                </a:ext>
              </a:extLst>
            </p:cNvPr>
            <p:cNvSpPr/>
            <p:nvPr/>
          </p:nvSpPr>
          <p:spPr>
            <a:xfrm>
              <a:off x="5407608" y="1494658"/>
              <a:ext cx="5471451" cy="735496"/>
            </a:xfrm>
            <a:prstGeom prst="roundRect">
              <a:avLst>
                <a:gd name="adj" fmla="val 50000"/>
              </a:avLst>
            </a:prstGeom>
            <a:solidFill>
              <a:srgbClr val="FCE8C9"/>
            </a:solidFill>
            <a:ln>
              <a:noFill/>
            </a:ln>
            <a:effectLst>
              <a:outerShdw blurRad="25400" dist="25400" dir="5400000" algn="t" rotWithShape="0">
                <a:srgbClr val="5C0000">
                  <a:alpha val="3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5C0000"/>
                </a:solidFill>
                <a:latin typeface="思源宋体 CN Heavy" panose="02020900000000000000" pitchFamily="18" charset="-122"/>
                <a:ea typeface="思源宋体 CN Heavy" panose="02020900000000000000" pitchFamily="18" charset="-122"/>
              </a:endParaRPr>
            </a:p>
          </p:txBody>
        </p:sp>
        <p:sp>
          <p:nvSpPr>
            <p:cNvPr id="14" name="文本框 13">
              <a:extLst>
                <a:ext uri="{FF2B5EF4-FFF2-40B4-BE49-F238E27FC236}">
                  <a16:creationId xmlns="" xmlns:a16="http://schemas.microsoft.com/office/drawing/2014/main" id="{8F1207CE-AC30-48CA-9920-7004DAFFCA23}"/>
                </a:ext>
              </a:extLst>
            </p:cNvPr>
            <p:cNvSpPr txBox="1"/>
            <p:nvPr/>
          </p:nvSpPr>
          <p:spPr>
            <a:xfrm>
              <a:off x="5727940" y="1547813"/>
              <a:ext cx="3906902" cy="584775"/>
            </a:xfrm>
            <a:prstGeom prst="rect">
              <a:avLst/>
            </a:prstGeom>
            <a:noFill/>
          </p:spPr>
          <p:txBody>
            <a:bodyPr wrap="square" rtlCol="0">
              <a:spAutoFit/>
            </a:bodyPr>
            <a:lstStyle/>
            <a:p>
              <a:r>
                <a:rPr lang="en-US" altLang="zh-CN" sz="3200" dirty="0">
                  <a:solidFill>
                    <a:srgbClr val="AC0501"/>
                  </a:solidFill>
                  <a:latin typeface="思源宋体 CN Heavy" panose="02020900000000000000" pitchFamily="18" charset="-122"/>
                  <a:ea typeface="思源宋体 CN Heavy" panose="02020900000000000000" pitchFamily="18" charset="-122"/>
                </a:rPr>
                <a:t>01 /  </a:t>
              </a:r>
              <a:r>
                <a:rPr lang="zh-CN" altLang="en-US" sz="3200" dirty="0" smtClean="0">
                  <a:solidFill>
                    <a:srgbClr val="AC0501"/>
                  </a:solidFill>
                  <a:latin typeface="思源宋体 CN Heavy" panose="02020900000000000000" pitchFamily="18" charset="-122"/>
                  <a:ea typeface="思源宋体 CN Heavy" panose="02020900000000000000" pitchFamily="18" charset="-122"/>
                </a:rPr>
                <a:t>必答题</a:t>
              </a:r>
              <a:endParaRPr lang="zh-CN" altLang="en-US" sz="3200" dirty="0">
                <a:solidFill>
                  <a:srgbClr val="AC0501"/>
                </a:solidFill>
                <a:latin typeface="思源宋体 CN Heavy" panose="02020900000000000000" pitchFamily="18" charset="-122"/>
                <a:ea typeface="思源宋体 CN Heavy" panose="02020900000000000000" pitchFamily="18" charset="-122"/>
              </a:endParaRPr>
            </a:p>
          </p:txBody>
        </p:sp>
      </p:grpSp>
      <p:grpSp>
        <p:nvGrpSpPr>
          <p:cNvPr id="19" name="组合 18">
            <a:extLst>
              <a:ext uri="{FF2B5EF4-FFF2-40B4-BE49-F238E27FC236}">
                <a16:creationId xmlns="" xmlns:a16="http://schemas.microsoft.com/office/drawing/2014/main" id="{13F37721-FD5A-4633-A817-B6AC8A7955B1}"/>
              </a:ext>
            </a:extLst>
          </p:cNvPr>
          <p:cNvGrpSpPr/>
          <p:nvPr/>
        </p:nvGrpSpPr>
        <p:grpSpPr>
          <a:xfrm>
            <a:off x="4214195" y="2880918"/>
            <a:ext cx="5693519" cy="735496"/>
            <a:chOff x="5407608" y="1494658"/>
            <a:chExt cx="5693519" cy="735496"/>
          </a:xfrm>
        </p:grpSpPr>
        <p:sp>
          <p:nvSpPr>
            <p:cNvPr id="20" name="矩形: 圆角 19">
              <a:extLst>
                <a:ext uri="{FF2B5EF4-FFF2-40B4-BE49-F238E27FC236}">
                  <a16:creationId xmlns="" xmlns:a16="http://schemas.microsoft.com/office/drawing/2014/main" id="{0056D547-5540-477E-9840-E9DBB863A572}"/>
                </a:ext>
              </a:extLst>
            </p:cNvPr>
            <p:cNvSpPr/>
            <p:nvPr/>
          </p:nvSpPr>
          <p:spPr>
            <a:xfrm>
              <a:off x="5407608" y="1494658"/>
              <a:ext cx="5471451" cy="735496"/>
            </a:xfrm>
            <a:prstGeom prst="roundRect">
              <a:avLst>
                <a:gd name="adj" fmla="val 50000"/>
              </a:avLst>
            </a:prstGeom>
            <a:solidFill>
              <a:srgbClr val="FCE8C9"/>
            </a:solidFill>
            <a:ln>
              <a:noFill/>
            </a:ln>
            <a:effectLst>
              <a:outerShdw blurRad="25400" dist="25400" dir="5400000" algn="t" rotWithShape="0">
                <a:srgbClr val="5C0000">
                  <a:alpha val="3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5C0000"/>
                </a:solidFill>
                <a:latin typeface="思源宋体 CN Heavy" panose="02020900000000000000" pitchFamily="18" charset="-122"/>
                <a:ea typeface="思源宋体 CN Heavy" panose="02020900000000000000" pitchFamily="18" charset="-122"/>
              </a:endParaRPr>
            </a:p>
          </p:txBody>
        </p:sp>
        <p:sp>
          <p:nvSpPr>
            <p:cNvPr id="21" name="文本框 20">
              <a:extLst>
                <a:ext uri="{FF2B5EF4-FFF2-40B4-BE49-F238E27FC236}">
                  <a16:creationId xmlns="" xmlns:a16="http://schemas.microsoft.com/office/drawing/2014/main" id="{34428875-29E5-4A64-9FC3-28CA81AF057C}"/>
                </a:ext>
              </a:extLst>
            </p:cNvPr>
            <p:cNvSpPr txBox="1"/>
            <p:nvPr/>
          </p:nvSpPr>
          <p:spPr>
            <a:xfrm>
              <a:off x="5727940" y="1559182"/>
              <a:ext cx="5373187" cy="584775"/>
            </a:xfrm>
            <a:prstGeom prst="rect">
              <a:avLst/>
            </a:prstGeom>
            <a:noFill/>
          </p:spPr>
          <p:txBody>
            <a:bodyPr wrap="square" rtlCol="0">
              <a:spAutoFit/>
            </a:bodyPr>
            <a:lstStyle/>
            <a:p>
              <a:r>
                <a:rPr lang="en-US" altLang="zh-CN" sz="3200" dirty="0">
                  <a:solidFill>
                    <a:srgbClr val="AC0501"/>
                  </a:solidFill>
                  <a:latin typeface="思源宋体 CN Heavy" panose="02020900000000000000" pitchFamily="18" charset="-122"/>
                  <a:ea typeface="思源宋体 CN Heavy" panose="02020900000000000000" pitchFamily="18" charset="-122"/>
                </a:rPr>
                <a:t>02 / </a:t>
              </a:r>
              <a:r>
                <a:rPr lang="zh-CN" altLang="en-US" sz="3200" dirty="0" smtClean="0">
                  <a:solidFill>
                    <a:srgbClr val="AC0501"/>
                  </a:solidFill>
                  <a:latin typeface="思源宋体 CN Heavy" panose="02020900000000000000" pitchFamily="18" charset="-122"/>
                  <a:ea typeface="思源宋体 CN Heavy" panose="02020900000000000000" pitchFamily="18" charset="-122"/>
                </a:rPr>
                <a:t>抢答题</a:t>
              </a:r>
              <a:endParaRPr lang="zh-CN" altLang="en-US" sz="3200" dirty="0">
                <a:solidFill>
                  <a:srgbClr val="AC0501"/>
                </a:solidFill>
                <a:latin typeface="思源宋体 CN Heavy" panose="02020900000000000000" pitchFamily="18" charset="-122"/>
                <a:ea typeface="思源宋体 CN Heavy" panose="02020900000000000000" pitchFamily="18" charset="-122"/>
              </a:endParaRPr>
            </a:p>
          </p:txBody>
        </p:sp>
      </p:grpSp>
      <p:grpSp>
        <p:nvGrpSpPr>
          <p:cNvPr id="22" name="组合 21">
            <a:extLst>
              <a:ext uri="{FF2B5EF4-FFF2-40B4-BE49-F238E27FC236}">
                <a16:creationId xmlns="" xmlns:a16="http://schemas.microsoft.com/office/drawing/2014/main" id="{AE57441B-E4A4-4EE8-B623-9BAB275D1B59}"/>
              </a:ext>
            </a:extLst>
          </p:cNvPr>
          <p:cNvGrpSpPr/>
          <p:nvPr/>
        </p:nvGrpSpPr>
        <p:grpSpPr>
          <a:xfrm>
            <a:off x="4214194" y="3872461"/>
            <a:ext cx="5380011" cy="735496"/>
            <a:chOff x="5407607" y="1494658"/>
            <a:chExt cx="5380011" cy="735496"/>
          </a:xfrm>
        </p:grpSpPr>
        <p:sp>
          <p:nvSpPr>
            <p:cNvPr id="23" name="矩形: 圆角 22">
              <a:extLst>
                <a:ext uri="{FF2B5EF4-FFF2-40B4-BE49-F238E27FC236}">
                  <a16:creationId xmlns="" xmlns:a16="http://schemas.microsoft.com/office/drawing/2014/main" id="{E06499FA-712A-4224-B0FE-6B9909714A3E}"/>
                </a:ext>
              </a:extLst>
            </p:cNvPr>
            <p:cNvSpPr/>
            <p:nvPr/>
          </p:nvSpPr>
          <p:spPr>
            <a:xfrm>
              <a:off x="5407607" y="1494658"/>
              <a:ext cx="5380011" cy="735496"/>
            </a:xfrm>
            <a:prstGeom prst="roundRect">
              <a:avLst>
                <a:gd name="adj" fmla="val 50000"/>
              </a:avLst>
            </a:prstGeom>
            <a:solidFill>
              <a:srgbClr val="FCE8C9"/>
            </a:solidFill>
            <a:ln>
              <a:noFill/>
            </a:ln>
            <a:effectLst>
              <a:outerShdw blurRad="25400" dist="25400" dir="5400000" algn="t" rotWithShape="0">
                <a:srgbClr val="5C0000">
                  <a:alpha val="3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5C0000"/>
                </a:solidFill>
                <a:latin typeface="思源宋体 CN Heavy" panose="02020900000000000000" pitchFamily="18" charset="-122"/>
                <a:ea typeface="思源宋体 CN Heavy" panose="02020900000000000000" pitchFamily="18" charset="-122"/>
              </a:endParaRPr>
            </a:p>
          </p:txBody>
        </p:sp>
        <p:sp>
          <p:nvSpPr>
            <p:cNvPr id="24" name="文本框 23">
              <a:extLst>
                <a:ext uri="{FF2B5EF4-FFF2-40B4-BE49-F238E27FC236}">
                  <a16:creationId xmlns="" xmlns:a16="http://schemas.microsoft.com/office/drawing/2014/main" id="{815A2C24-8CBD-4C4F-BBA1-340DF75B004B}"/>
                </a:ext>
              </a:extLst>
            </p:cNvPr>
            <p:cNvSpPr txBox="1"/>
            <p:nvPr/>
          </p:nvSpPr>
          <p:spPr>
            <a:xfrm>
              <a:off x="5727940" y="1559182"/>
              <a:ext cx="4053839" cy="584775"/>
            </a:xfrm>
            <a:prstGeom prst="rect">
              <a:avLst/>
            </a:prstGeom>
            <a:noFill/>
          </p:spPr>
          <p:txBody>
            <a:bodyPr wrap="square" rtlCol="0">
              <a:spAutoFit/>
            </a:bodyPr>
            <a:lstStyle/>
            <a:p>
              <a:r>
                <a:rPr lang="en-US" altLang="zh-CN" sz="3200" dirty="0">
                  <a:solidFill>
                    <a:srgbClr val="AC0501"/>
                  </a:solidFill>
                  <a:latin typeface="思源宋体 CN Heavy" panose="02020900000000000000" pitchFamily="18" charset="-122"/>
                  <a:ea typeface="思源宋体 CN Heavy" panose="02020900000000000000" pitchFamily="18" charset="-122"/>
                </a:rPr>
                <a:t>03 / </a:t>
              </a:r>
              <a:r>
                <a:rPr lang="zh-CN" altLang="en-US" sz="3200" dirty="0" smtClean="0">
                  <a:solidFill>
                    <a:srgbClr val="AC0501"/>
                  </a:solidFill>
                  <a:latin typeface="思源宋体 CN Heavy" panose="02020900000000000000" pitchFamily="18" charset="-122"/>
                  <a:ea typeface="思源宋体 CN Heavy" panose="02020900000000000000" pitchFamily="18" charset="-122"/>
                </a:rPr>
                <a:t>风险题</a:t>
              </a:r>
              <a:endParaRPr lang="zh-CN" altLang="en-US" sz="3200" dirty="0">
                <a:solidFill>
                  <a:srgbClr val="AC0501"/>
                </a:solidFill>
                <a:latin typeface="思源宋体 CN Heavy" panose="02020900000000000000" pitchFamily="18" charset="-122"/>
                <a:ea typeface="思源宋体 CN Heavy" panose="02020900000000000000" pitchFamily="18" charset="-122"/>
              </a:endParaRPr>
            </a:p>
          </p:txBody>
        </p:sp>
      </p:grpSp>
      <p:grpSp>
        <p:nvGrpSpPr>
          <p:cNvPr id="42" name="组合 41"/>
          <p:cNvGrpSpPr/>
          <p:nvPr/>
        </p:nvGrpSpPr>
        <p:grpSpPr>
          <a:xfrm>
            <a:off x="0" y="184643"/>
            <a:ext cx="12192000" cy="395644"/>
            <a:chOff x="0" y="184643"/>
            <a:chExt cx="12192000" cy="395644"/>
          </a:xfrm>
        </p:grpSpPr>
        <p:cxnSp>
          <p:nvCxnSpPr>
            <p:cNvPr id="40" name="直接连接符 39"/>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grpSp>
        <p:nvGrpSpPr>
          <p:cNvPr id="43" name="组合 42">
            <a:extLst>
              <a:ext uri="{FF2B5EF4-FFF2-40B4-BE49-F238E27FC236}">
                <a16:creationId xmlns="" xmlns:a16="http://schemas.microsoft.com/office/drawing/2014/main" id="{AE57441B-E4A4-4EE8-B623-9BAB275D1B59}"/>
              </a:ext>
            </a:extLst>
          </p:cNvPr>
          <p:cNvGrpSpPr/>
          <p:nvPr/>
        </p:nvGrpSpPr>
        <p:grpSpPr>
          <a:xfrm>
            <a:off x="4208338" y="4807349"/>
            <a:ext cx="5380011" cy="735496"/>
            <a:chOff x="5407607" y="1494658"/>
            <a:chExt cx="5380011" cy="735496"/>
          </a:xfrm>
        </p:grpSpPr>
        <p:sp>
          <p:nvSpPr>
            <p:cNvPr id="44" name="矩形: 圆角 22">
              <a:extLst>
                <a:ext uri="{FF2B5EF4-FFF2-40B4-BE49-F238E27FC236}">
                  <a16:creationId xmlns="" xmlns:a16="http://schemas.microsoft.com/office/drawing/2014/main" id="{E06499FA-712A-4224-B0FE-6B9909714A3E}"/>
                </a:ext>
              </a:extLst>
            </p:cNvPr>
            <p:cNvSpPr/>
            <p:nvPr/>
          </p:nvSpPr>
          <p:spPr>
            <a:xfrm>
              <a:off x="5407607" y="1494658"/>
              <a:ext cx="5380011" cy="735496"/>
            </a:xfrm>
            <a:prstGeom prst="roundRect">
              <a:avLst>
                <a:gd name="adj" fmla="val 50000"/>
              </a:avLst>
            </a:prstGeom>
            <a:solidFill>
              <a:srgbClr val="FCE8C9"/>
            </a:solidFill>
            <a:ln>
              <a:noFill/>
            </a:ln>
            <a:effectLst>
              <a:outerShdw blurRad="25400" dist="25400" dir="5400000" algn="t" rotWithShape="0">
                <a:srgbClr val="5C0000">
                  <a:alpha val="3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5C0000"/>
                </a:solidFill>
                <a:latin typeface="思源宋体 CN Heavy" panose="02020900000000000000" pitchFamily="18" charset="-122"/>
                <a:ea typeface="思源宋体 CN Heavy" panose="02020900000000000000" pitchFamily="18" charset="-122"/>
              </a:endParaRPr>
            </a:p>
          </p:txBody>
        </p:sp>
        <p:sp>
          <p:nvSpPr>
            <p:cNvPr id="45" name="文本框 23">
              <a:extLst>
                <a:ext uri="{FF2B5EF4-FFF2-40B4-BE49-F238E27FC236}">
                  <a16:creationId xmlns="" xmlns:a16="http://schemas.microsoft.com/office/drawing/2014/main" id="{815A2C24-8CBD-4C4F-BBA1-340DF75B004B}"/>
                </a:ext>
              </a:extLst>
            </p:cNvPr>
            <p:cNvSpPr txBox="1"/>
            <p:nvPr/>
          </p:nvSpPr>
          <p:spPr>
            <a:xfrm>
              <a:off x="5727940" y="1559182"/>
              <a:ext cx="4053839" cy="584775"/>
            </a:xfrm>
            <a:prstGeom prst="rect">
              <a:avLst/>
            </a:prstGeom>
            <a:noFill/>
          </p:spPr>
          <p:txBody>
            <a:bodyPr wrap="square" rtlCol="0">
              <a:spAutoFit/>
            </a:bodyPr>
            <a:lstStyle/>
            <a:p>
              <a:r>
                <a:rPr lang="en-US" altLang="zh-CN" sz="3200" dirty="0" smtClean="0">
                  <a:solidFill>
                    <a:srgbClr val="AC0501"/>
                  </a:solidFill>
                  <a:latin typeface="思源宋体 CN Heavy" panose="02020900000000000000" pitchFamily="18" charset="-122"/>
                  <a:ea typeface="思源宋体 CN Heavy" panose="02020900000000000000" pitchFamily="18" charset="-122"/>
                </a:rPr>
                <a:t>04 </a:t>
              </a:r>
              <a:r>
                <a:rPr lang="en-US" altLang="zh-CN" sz="3200" dirty="0">
                  <a:solidFill>
                    <a:srgbClr val="AC0501"/>
                  </a:solidFill>
                  <a:latin typeface="思源宋体 CN Heavy" panose="02020900000000000000" pitchFamily="18" charset="-122"/>
                  <a:ea typeface="思源宋体 CN Heavy" panose="02020900000000000000" pitchFamily="18" charset="-122"/>
                </a:rPr>
                <a:t>/ </a:t>
              </a:r>
              <a:r>
                <a:rPr lang="zh-CN" altLang="en-US" sz="3200" dirty="0" smtClean="0">
                  <a:solidFill>
                    <a:srgbClr val="AC0501"/>
                  </a:solidFill>
                  <a:latin typeface="思源宋体 CN Heavy" panose="02020900000000000000" pitchFamily="18" charset="-122"/>
                  <a:ea typeface="思源宋体 CN Heavy" panose="02020900000000000000" pitchFamily="18" charset="-122"/>
                </a:rPr>
                <a:t>观众答题</a:t>
              </a:r>
              <a:endParaRPr lang="zh-CN" altLang="en-US" sz="3200" dirty="0">
                <a:solidFill>
                  <a:srgbClr val="AC0501"/>
                </a:solidFill>
                <a:latin typeface="思源宋体 CN Heavy" panose="02020900000000000000" pitchFamily="18" charset="-122"/>
                <a:ea typeface="思源宋体 CN Heavy" panose="02020900000000000000" pitchFamily="18" charset="-122"/>
              </a:endParaRPr>
            </a:p>
          </p:txBody>
        </p:sp>
      </p:grpSp>
      <p:grpSp>
        <p:nvGrpSpPr>
          <p:cNvPr id="47" name="组合 46"/>
          <p:cNvGrpSpPr/>
          <p:nvPr/>
        </p:nvGrpSpPr>
        <p:grpSpPr>
          <a:xfrm>
            <a:off x="1517433" y="311465"/>
            <a:ext cx="9435042" cy="4456264"/>
            <a:chOff x="1517433" y="311465"/>
            <a:chExt cx="9435042" cy="4456264"/>
          </a:xfrm>
        </p:grpSpPr>
        <p:grpSp>
          <p:nvGrpSpPr>
            <p:cNvPr id="39" name="组合 38"/>
            <p:cNvGrpSpPr/>
            <p:nvPr/>
          </p:nvGrpSpPr>
          <p:grpSpPr>
            <a:xfrm>
              <a:off x="1517433" y="311465"/>
              <a:ext cx="7936551" cy="4456264"/>
              <a:chOff x="1517433" y="311465"/>
              <a:chExt cx="7936551" cy="4456264"/>
            </a:xfrm>
          </p:grpSpPr>
          <p:pic>
            <p:nvPicPr>
              <p:cNvPr id="10" name="图片 9">
                <a:extLst>
                  <a:ext uri="{FF2B5EF4-FFF2-40B4-BE49-F238E27FC236}">
                    <a16:creationId xmlns="" xmlns:a16="http://schemas.microsoft.com/office/drawing/2014/main" id="{312F90CF-781F-4E25-B7AE-53073C295799}"/>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1517433" y="311465"/>
                <a:ext cx="1878687" cy="1645893"/>
              </a:xfrm>
              <a:prstGeom prst="rect">
                <a:avLst/>
              </a:prstGeom>
            </p:spPr>
          </p:pic>
          <p:grpSp>
            <p:nvGrpSpPr>
              <p:cNvPr id="16" name="组合 15">
                <a:extLst>
                  <a:ext uri="{FF2B5EF4-FFF2-40B4-BE49-F238E27FC236}">
                    <a16:creationId xmlns="" xmlns:a16="http://schemas.microsoft.com/office/drawing/2014/main" id="{68E37A9A-BCFD-4AF5-888B-3BE56134EAB8}"/>
                  </a:ext>
                </a:extLst>
              </p:cNvPr>
              <p:cNvGrpSpPr/>
              <p:nvPr/>
            </p:nvGrpSpPr>
            <p:grpSpPr>
              <a:xfrm>
                <a:off x="1753409" y="2192694"/>
                <a:ext cx="1631684" cy="2575035"/>
                <a:chOff x="2415250" y="1497169"/>
                <a:chExt cx="1631684" cy="2575035"/>
              </a:xfrm>
            </p:grpSpPr>
            <p:sp>
              <p:nvSpPr>
                <p:cNvPr id="17" name="文本框 16">
                  <a:extLst>
                    <a:ext uri="{FF2B5EF4-FFF2-40B4-BE49-F238E27FC236}">
                      <a16:creationId xmlns="" xmlns:a16="http://schemas.microsoft.com/office/drawing/2014/main" id="{88A33977-6BD2-4AA0-9421-F5F139D3A603}"/>
                    </a:ext>
                  </a:extLst>
                </p:cNvPr>
                <p:cNvSpPr txBox="1"/>
                <p:nvPr/>
              </p:nvSpPr>
              <p:spPr>
                <a:xfrm>
                  <a:off x="2940764" y="1740444"/>
                  <a:ext cx="1106170" cy="2123658"/>
                </a:xfrm>
                <a:prstGeom prst="rect">
                  <a:avLst/>
                </a:prstGeom>
                <a:noFill/>
              </p:spPr>
              <p:txBody>
                <a:bodyPr vert="horz" wrap="square">
                  <a:spAutoFit/>
                </a:bodyPr>
                <a:lstStyle/>
                <a:p>
                  <a:pPr algn="ctr"/>
                  <a:r>
                    <a:rPr lang="zh-CN" altLang="en-US" sz="6600"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目录</a:t>
                  </a:r>
                </a:p>
              </p:txBody>
            </p:sp>
            <p:sp>
              <p:nvSpPr>
                <p:cNvPr id="18" name="文本框 17">
                  <a:extLst>
                    <a:ext uri="{FF2B5EF4-FFF2-40B4-BE49-F238E27FC236}">
                      <a16:creationId xmlns="" xmlns:a16="http://schemas.microsoft.com/office/drawing/2014/main" id="{F1FC063F-D36D-4A42-94A6-791E82FA2F1E}"/>
                    </a:ext>
                  </a:extLst>
                </p:cNvPr>
                <p:cNvSpPr txBox="1"/>
                <p:nvPr/>
              </p:nvSpPr>
              <p:spPr>
                <a:xfrm flipH="1">
                  <a:off x="2415250" y="1497169"/>
                  <a:ext cx="677108" cy="2575035"/>
                </a:xfrm>
                <a:prstGeom prst="rect">
                  <a:avLst/>
                </a:prstGeom>
                <a:noFill/>
              </p:spPr>
              <p:txBody>
                <a:bodyPr vert="eaVert" wrap="square">
                  <a:spAutoFit/>
                </a:bodyPr>
                <a:lstStyle/>
                <a:p>
                  <a:pPr algn="dist"/>
                  <a:r>
                    <a:rPr lang="zh-CN" altLang="en-US" sz="3200" dirty="0">
                      <a:solidFill>
                        <a:srgbClr val="FCE8C9"/>
                      </a:solidFill>
                      <a:effectLst>
                        <a:outerShdw blurRad="25400" dist="63500" dir="5400000" algn="t" rotWithShape="0">
                          <a:srgbClr val="910000">
                            <a:alpha val="50000"/>
                          </a:srgbClr>
                        </a:outerShdw>
                      </a:effectLst>
                      <a:latin typeface="+mn-ea"/>
                    </a:rPr>
                    <a:t>CONTENTS</a:t>
                  </a:r>
                </a:p>
              </p:txBody>
            </p:sp>
          </p:grpSp>
          <p:grpSp>
            <p:nvGrpSpPr>
              <p:cNvPr id="25" name="组合 24">
                <a:extLst>
                  <a:ext uri="{FF2B5EF4-FFF2-40B4-BE49-F238E27FC236}">
                    <a16:creationId xmlns="" xmlns:a16="http://schemas.microsoft.com/office/drawing/2014/main" id="{969FA50B-7C35-4A1B-B6C1-F16074A727A8}"/>
                  </a:ext>
                </a:extLst>
              </p:cNvPr>
              <p:cNvGrpSpPr/>
              <p:nvPr/>
            </p:nvGrpSpPr>
            <p:grpSpPr>
              <a:xfrm>
                <a:off x="3791726" y="879869"/>
                <a:ext cx="5662258" cy="798030"/>
                <a:chOff x="3216662" y="1106748"/>
                <a:chExt cx="5662258" cy="798030"/>
              </a:xfrm>
            </p:grpSpPr>
            <p:grpSp>
              <p:nvGrpSpPr>
                <p:cNvPr id="26" name="组合 25">
                  <a:extLst>
                    <a:ext uri="{FF2B5EF4-FFF2-40B4-BE49-F238E27FC236}">
                      <a16:creationId xmlns="" xmlns:a16="http://schemas.microsoft.com/office/drawing/2014/main" id="{B171BAE6-32AB-45A2-8663-58F695CF7291}"/>
                    </a:ext>
                  </a:extLst>
                </p:cNvPr>
                <p:cNvGrpSpPr/>
                <p:nvPr/>
              </p:nvGrpSpPr>
              <p:grpSpPr>
                <a:xfrm>
                  <a:off x="3963057" y="1688778"/>
                  <a:ext cx="4265886" cy="216000"/>
                  <a:chOff x="3963057" y="1688778"/>
                  <a:chExt cx="4265886" cy="216000"/>
                </a:xfrm>
              </p:grpSpPr>
              <p:grpSp>
                <p:nvGrpSpPr>
                  <p:cNvPr id="30" name="组合 29">
                    <a:extLst>
                      <a:ext uri="{FF2B5EF4-FFF2-40B4-BE49-F238E27FC236}">
                        <a16:creationId xmlns="" xmlns:a16="http://schemas.microsoft.com/office/drawing/2014/main" id="{A7A936D6-C5D2-4C7E-AF37-D4A2E31B1E18}"/>
                      </a:ext>
                    </a:extLst>
                  </p:cNvPr>
                  <p:cNvGrpSpPr/>
                  <p:nvPr/>
                </p:nvGrpSpPr>
                <p:grpSpPr>
                  <a:xfrm>
                    <a:off x="3963057" y="1804332"/>
                    <a:ext cx="4265886" cy="0"/>
                    <a:chOff x="3929539" y="3815648"/>
                    <a:chExt cx="4265886" cy="0"/>
                  </a:xfrm>
                </p:grpSpPr>
                <p:cxnSp>
                  <p:nvCxnSpPr>
                    <p:cNvPr id="37" name="直接连接符 36">
                      <a:extLst>
                        <a:ext uri="{FF2B5EF4-FFF2-40B4-BE49-F238E27FC236}">
                          <a16:creationId xmlns="" xmlns:a16="http://schemas.microsoft.com/office/drawing/2014/main" id="{4262420C-2E3B-4989-8525-DA02B2C29847}"/>
                        </a:ext>
                      </a:extLst>
                    </p:cNvPr>
                    <p:cNvCxnSpPr/>
                    <p:nvPr/>
                  </p:nvCxnSpPr>
                  <p:spPr>
                    <a:xfrm flipH="1">
                      <a:off x="6575425" y="3815648"/>
                      <a:ext cx="1620000" cy="0"/>
                    </a:xfrm>
                    <a:prstGeom prst="line">
                      <a:avLst/>
                    </a:prstGeom>
                    <a:ln w="19050">
                      <a:gradFill>
                        <a:gsLst>
                          <a:gs pos="0">
                            <a:srgbClr val="FFF2C9">
                              <a:alpha val="0"/>
                            </a:srgbClr>
                          </a:gs>
                          <a:gs pos="100000">
                            <a:schemeClr val="accent4">
                              <a:lumMod val="60000"/>
                              <a:lumOff val="4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 xmlns:a16="http://schemas.microsoft.com/office/drawing/2014/main" id="{3E21D71D-1383-483A-BB87-DA0ACB5B7EBA}"/>
                        </a:ext>
                      </a:extLst>
                    </p:cNvPr>
                    <p:cNvCxnSpPr/>
                    <p:nvPr/>
                  </p:nvCxnSpPr>
                  <p:spPr>
                    <a:xfrm>
                      <a:off x="3929539" y="3815648"/>
                      <a:ext cx="1620000" cy="0"/>
                    </a:xfrm>
                    <a:prstGeom prst="line">
                      <a:avLst/>
                    </a:prstGeom>
                    <a:ln w="19050">
                      <a:gradFill>
                        <a:gsLst>
                          <a:gs pos="0">
                            <a:srgbClr val="FFF2C9">
                              <a:alpha val="0"/>
                            </a:srgbClr>
                          </a:gs>
                          <a:gs pos="100000">
                            <a:schemeClr val="accent4">
                              <a:lumMod val="60000"/>
                              <a:lumOff val="40000"/>
                            </a:schemeClr>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31" name="组合 30">
                    <a:extLst>
                      <a:ext uri="{FF2B5EF4-FFF2-40B4-BE49-F238E27FC236}">
                        <a16:creationId xmlns="" xmlns:a16="http://schemas.microsoft.com/office/drawing/2014/main" id="{C4370FEF-DDC2-4FC1-BA53-8BEF0528C2E2}"/>
                      </a:ext>
                    </a:extLst>
                  </p:cNvPr>
                  <p:cNvGrpSpPr/>
                  <p:nvPr/>
                </p:nvGrpSpPr>
                <p:grpSpPr>
                  <a:xfrm>
                    <a:off x="5711609" y="1688778"/>
                    <a:ext cx="768782" cy="216000"/>
                    <a:chOff x="5674881" y="3725681"/>
                    <a:chExt cx="768782" cy="216000"/>
                  </a:xfrm>
                </p:grpSpPr>
                <p:sp>
                  <p:nvSpPr>
                    <p:cNvPr id="32" name="星形: 五角 31">
                      <a:extLst>
                        <a:ext uri="{FF2B5EF4-FFF2-40B4-BE49-F238E27FC236}">
                          <a16:creationId xmlns="" xmlns:a16="http://schemas.microsoft.com/office/drawing/2014/main" id="{CBE833D3-402E-449D-B694-D864F0848EE0}"/>
                        </a:ext>
                      </a:extLst>
                    </p:cNvPr>
                    <p:cNvSpPr/>
                    <p:nvPr/>
                  </p:nvSpPr>
                  <p:spPr>
                    <a:xfrm>
                      <a:off x="5951271" y="3725681"/>
                      <a:ext cx="216000" cy="216000"/>
                    </a:xfrm>
                    <a:prstGeom prst="star5">
                      <a:avLst/>
                    </a:prstGeom>
                    <a:gradFill>
                      <a:gsLst>
                        <a:gs pos="0">
                          <a:srgbClr val="FFF2C9"/>
                        </a:gs>
                        <a:gs pos="100000">
                          <a:schemeClr val="accent4">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星形: 五角 32">
                      <a:extLst>
                        <a:ext uri="{FF2B5EF4-FFF2-40B4-BE49-F238E27FC236}">
                          <a16:creationId xmlns="" xmlns:a16="http://schemas.microsoft.com/office/drawing/2014/main" id="{EA1E1E02-2343-4C2F-A137-A0528453F730}"/>
                        </a:ext>
                      </a:extLst>
                    </p:cNvPr>
                    <p:cNvSpPr/>
                    <p:nvPr/>
                  </p:nvSpPr>
                  <p:spPr>
                    <a:xfrm>
                      <a:off x="5780927" y="3769955"/>
                      <a:ext cx="127452" cy="127452"/>
                    </a:xfrm>
                    <a:prstGeom prst="star5">
                      <a:avLst/>
                    </a:prstGeom>
                    <a:gradFill>
                      <a:gsLst>
                        <a:gs pos="0">
                          <a:srgbClr val="FFF2C9"/>
                        </a:gs>
                        <a:gs pos="100000">
                          <a:schemeClr val="accent4">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星形: 五角 33">
                      <a:extLst>
                        <a:ext uri="{FF2B5EF4-FFF2-40B4-BE49-F238E27FC236}">
                          <a16:creationId xmlns="" xmlns:a16="http://schemas.microsoft.com/office/drawing/2014/main" id="{030E3388-BBF3-4C8C-8D1C-D6BB89295A79}"/>
                        </a:ext>
                      </a:extLst>
                    </p:cNvPr>
                    <p:cNvSpPr/>
                    <p:nvPr/>
                  </p:nvSpPr>
                  <p:spPr>
                    <a:xfrm>
                      <a:off x="6210164" y="3769955"/>
                      <a:ext cx="127452" cy="127452"/>
                    </a:xfrm>
                    <a:prstGeom prst="star5">
                      <a:avLst/>
                    </a:prstGeom>
                    <a:gradFill>
                      <a:gsLst>
                        <a:gs pos="0">
                          <a:srgbClr val="FFF2C9"/>
                        </a:gs>
                        <a:gs pos="100000">
                          <a:schemeClr val="accent4">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星形: 五角 34">
                      <a:extLst>
                        <a:ext uri="{FF2B5EF4-FFF2-40B4-BE49-F238E27FC236}">
                          <a16:creationId xmlns="" xmlns:a16="http://schemas.microsoft.com/office/drawing/2014/main" id="{F212234A-1F43-4539-A023-10D80BB63A88}"/>
                        </a:ext>
                      </a:extLst>
                    </p:cNvPr>
                    <p:cNvSpPr/>
                    <p:nvPr/>
                  </p:nvSpPr>
                  <p:spPr>
                    <a:xfrm>
                      <a:off x="6380509" y="3802104"/>
                      <a:ext cx="63154" cy="63154"/>
                    </a:xfrm>
                    <a:prstGeom prst="star5">
                      <a:avLst/>
                    </a:prstGeom>
                    <a:gradFill>
                      <a:gsLst>
                        <a:gs pos="0">
                          <a:srgbClr val="FFF2C9"/>
                        </a:gs>
                        <a:gs pos="100000">
                          <a:schemeClr val="accent4">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星形: 五角 35">
                      <a:extLst>
                        <a:ext uri="{FF2B5EF4-FFF2-40B4-BE49-F238E27FC236}">
                          <a16:creationId xmlns="" xmlns:a16="http://schemas.microsoft.com/office/drawing/2014/main" id="{42E9214B-3B39-4790-A517-C6D540F9933E}"/>
                        </a:ext>
                      </a:extLst>
                    </p:cNvPr>
                    <p:cNvSpPr/>
                    <p:nvPr/>
                  </p:nvSpPr>
                  <p:spPr>
                    <a:xfrm>
                      <a:off x="5674881" y="3802104"/>
                      <a:ext cx="63154" cy="63154"/>
                    </a:xfrm>
                    <a:prstGeom prst="star5">
                      <a:avLst/>
                    </a:prstGeom>
                    <a:gradFill>
                      <a:gsLst>
                        <a:gs pos="0">
                          <a:srgbClr val="FFF2C9"/>
                        </a:gs>
                        <a:gs pos="100000">
                          <a:schemeClr val="accent4">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sp>
              <p:nvSpPr>
                <p:cNvPr id="27" name="文本框 26">
                  <a:extLst>
                    <a:ext uri="{FF2B5EF4-FFF2-40B4-BE49-F238E27FC236}">
                      <a16:creationId xmlns="" xmlns:a16="http://schemas.microsoft.com/office/drawing/2014/main" id="{41F51ED4-EA7E-4D1F-8232-BCC0FDAEAD62}"/>
                    </a:ext>
                  </a:extLst>
                </p:cNvPr>
                <p:cNvSpPr txBox="1"/>
                <p:nvPr/>
              </p:nvSpPr>
              <p:spPr>
                <a:xfrm>
                  <a:off x="3464167" y="1106748"/>
                  <a:ext cx="5305972" cy="584775"/>
                </a:xfrm>
                <a:prstGeom prst="rect">
                  <a:avLst/>
                </a:prstGeom>
                <a:noFill/>
              </p:spPr>
              <p:txBody>
                <a:bodyPr wrap="square">
                  <a:spAutoFit/>
                </a:bodyPr>
                <a:lstStyle/>
                <a:p>
                  <a:pPr algn="ctr"/>
                  <a:r>
                    <a:rPr lang="zh-CN" altLang="en-US" sz="3200" dirty="0">
                      <a:solidFill>
                        <a:srgbClr val="FCE8C9"/>
                      </a:solidFill>
                      <a:latin typeface="思源宋体 CN Heavy" panose="02020900000000000000" pitchFamily="18" charset="-122"/>
                      <a:ea typeface="思源宋体 CN Heavy" panose="02020900000000000000" pitchFamily="18" charset="-122"/>
                    </a:rPr>
                    <a:t>奋进新征程 永远跟党走 </a:t>
                  </a:r>
                </a:p>
              </p:txBody>
            </p:sp>
            <p:sp>
              <p:nvSpPr>
                <p:cNvPr id="28" name="任意多边形: 形状 27">
                  <a:extLst>
                    <a:ext uri="{FF2B5EF4-FFF2-40B4-BE49-F238E27FC236}">
                      <a16:creationId xmlns="" xmlns:a16="http://schemas.microsoft.com/office/drawing/2014/main" id="{4B413DCF-FA7C-44FE-96E2-BFCD484898AE}"/>
                    </a:ext>
                  </a:extLst>
                </p:cNvPr>
                <p:cNvSpPr/>
                <p:nvPr/>
              </p:nvSpPr>
              <p:spPr bwMode="auto">
                <a:xfrm>
                  <a:off x="3216662" y="1173537"/>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prstClr val="black"/>
                    </a:solidFill>
                    <a:effectLst/>
                    <a:uLnTx/>
                    <a:uFillTx/>
                    <a:latin typeface="Roboto Regular"/>
                    <a:ea typeface="思源黑体 CN Regular" panose="020B0500000000000000" charset="-122"/>
                    <a:cs typeface="+mn-cs"/>
                  </a:endParaRPr>
                </a:p>
              </p:txBody>
            </p:sp>
            <p:sp>
              <p:nvSpPr>
                <p:cNvPr id="29" name="任意多边形: 形状 28">
                  <a:extLst>
                    <a:ext uri="{FF2B5EF4-FFF2-40B4-BE49-F238E27FC236}">
                      <a16:creationId xmlns="" xmlns:a16="http://schemas.microsoft.com/office/drawing/2014/main" id="{45C0FA1E-4781-428B-B35E-A2FD9612DA1E}"/>
                    </a:ext>
                  </a:extLst>
                </p:cNvPr>
                <p:cNvSpPr/>
                <p:nvPr/>
              </p:nvSpPr>
              <p:spPr bwMode="auto">
                <a:xfrm flipH="1">
                  <a:off x="8468523" y="1152585"/>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prstClr val="black"/>
                    </a:solidFill>
                    <a:effectLst/>
                    <a:uLnTx/>
                    <a:uFillTx/>
                    <a:latin typeface="Roboto Regular"/>
                    <a:ea typeface="思源黑体 CN Regular" panose="020B0500000000000000" charset="-122"/>
                    <a:cs typeface="+mn-cs"/>
                  </a:endParaRPr>
                </a:p>
              </p:txBody>
            </p:sp>
          </p:grpSp>
        </p:grpSp>
        <p:pic>
          <p:nvPicPr>
            <p:cNvPr id="46" name="图片 45">
              <a:extLst>
                <a:ext uri="{FF2B5EF4-FFF2-40B4-BE49-F238E27FC236}">
                  <a16:creationId xmlns="" xmlns:a16="http://schemas.microsoft.com/office/drawing/2014/main" id="{A00E0564-FAE8-4FEF-BCEE-997020B97336}"/>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804464" y="698732"/>
              <a:ext cx="1148011" cy="1005757"/>
            </a:xfrm>
            <a:prstGeom prst="rect">
              <a:avLst/>
            </a:prstGeom>
          </p:spPr>
        </p:pic>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500" fill="hold"/>
                                        <p:tgtEl>
                                          <p:spTgt spid="43"/>
                                        </p:tgtEl>
                                        <p:attrNameLst>
                                          <p:attrName>ppt_x</p:attrName>
                                        </p:attrNameLst>
                                      </p:cBhvr>
                                      <p:tavLst>
                                        <p:tav tm="0">
                                          <p:val>
                                            <p:strVal val="#ppt_x"/>
                                          </p:val>
                                        </p:tav>
                                        <p:tav tm="100000">
                                          <p:val>
                                            <p:strVal val="#ppt_x"/>
                                          </p:val>
                                        </p:tav>
                                      </p:tavLst>
                                    </p:anim>
                                    <p:anim calcmode="lin" valueType="num">
                                      <p:cBhvr additive="base">
                                        <p:cTn id="27"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第二轮必答题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548776"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367918"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3"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609235"/>
              <a:ext cx="6690947" cy="1938992"/>
            </a:xfrm>
            <a:prstGeom prst="rect">
              <a:avLst/>
            </a:prstGeom>
            <a:noFill/>
          </p:spPr>
          <p:txBody>
            <a:bodyPr wrap="square">
              <a:spAutoFit/>
            </a:bodyPr>
            <a:lstStyle/>
            <a:p>
              <a:r>
                <a:rPr lang="zh-CN" altLang="zh-CN" sz="2400" dirty="0" smtClean="0"/>
                <a:t>我们经过接续奋斗，实现了小康这个中华民族的千年梦想，打赢了人类历史上规模最大的脱贫攻坚战，全国八百三十二个贫困县全部摘帽，近</a:t>
              </a:r>
              <a:r>
                <a:rPr lang="en-US" altLang="zh-CN" sz="2400" dirty="0" smtClean="0"/>
                <a:t>_________ </a:t>
              </a:r>
              <a:r>
                <a:rPr lang="zh-CN" altLang="zh-CN" sz="2400" dirty="0" smtClean="0"/>
                <a:t>农村贫困人口实现脱贫，九百六十多万贫困人口实现易地搬迁。</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第二党支部</a:t>
            </a:r>
            <a:r>
              <a:rPr lang="en-US" altLang="zh-CN" sz="2400" dirty="0" smtClean="0">
                <a:solidFill>
                  <a:prstClr val="black"/>
                </a:solidFill>
                <a:latin typeface="+mn-ea"/>
                <a:sym typeface="+mn-ea"/>
              </a:rPr>
              <a:t>1</a:t>
            </a:r>
            <a:r>
              <a:rPr lang="zh-CN" altLang="en-US" sz="2400" dirty="0" smtClean="0">
                <a:solidFill>
                  <a:prstClr val="black"/>
                </a:solidFill>
                <a:latin typeface="+mn-ea"/>
                <a:sym typeface="+mn-ea"/>
              </a:rPr>
              <a:t>号选手准备：</a:t>
            </a:r>
            <a:endParaRPr lang="en-US" altLang="zh-CN" sz="2400" dirty="0" smtClean="0">
              <a:solidFill>
                <a:prstClr val="black"/>
              </a:solidFill>
              <a:latin typeface="+mn-ea"/>
              <a:sym typeface="+mn-ea"/>
            </a:endParaRPr>
          </a:p>
        </p:txBody>
      </p:sp>
      <p:sp>
        <p:nvSpPr>
          <p:cNvPr id="29" name="圆角矩形 28"/>
          <p:cNvSpPr/>
          <p:nvPr/>
        </p:nvSpPr>
        <p:spPr>
          <a:xfrm>
            <a:off x="2848709" y="4721467"/>
            <a:ext cx="1046283" cy="3253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一亿</a:t>
            </a:r>
          </a:p>
        </p:txBody>
      </p:sp>
    </p:spTree>
    <p:extLst>
      <p:ext uri="{BB962C8B-B14F-4D97-AF65-F5344CB8AC3E}">
        <p14:creationId xmlns="" xmlns:p14="http://schemas.microsoft.com/office/powerpoint/2010/main" val="2193855458"/>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第二轮必答题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548776"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367918"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3"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837835"/>
              <a:ext cx="6690947" cy="1200329"/>
            </a:xfrm>
            <a:prstGeom prst="rect">
              <a:avLst/>
            </a:prstGeom>
            <a:noFill/>
          </p:spPr>
          <p:txBody>
            <a:bodyPr wrap="square">
              <a:spAutoFit/>
            </a:bodyPr>
            <a:lstStyle/>
            <a:p>
              <a:r>
                <a:rPr lang="zh-CN" altLang="zh-CN" sz="2400" dirty="0" smtClean="0"/>
                <a:t>深化农村土地制度改革，赋予农民更加充分的财产权益。保障进城落户农民</a:t>
              </a:r>
              <a:r>
                <a:rPr lang="en-US" altLang="zh-CN" sz="2400" dirty="0" smtClean="0"/>
                <a:t>________________ </a:t>
              </a:r>
              <a:r>
                <a:rPr lang="zh-CN" altLang="zh-CN" sz="2400" dirty="0" smtClean="0"/>
                <a:t>，鼓励依法自愿有偿转让。</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第二党支部</a:t>
            </a:r>
            <a:r>
              <a:rPr lang="en-US" altLang="zh-CN" sz="2400" dirty="0" smtClean="0">
                <a:solidFill>
                  <a:prstClr val="black"/>
                </a:solidFill>
                <a:latin typeface="+mn-ea"/>
                <a:sym typeface="+mn-ea"/>
              </a:rPr>
              <a:t>2</a:t>
            </a:r>
            <a:r>
              <a:rPr lang="zh-CN" altLang="en-US" sz="2400" dirty="0" smtClean="0">
                <a:solidFill>
                  <a:prstClr val="black"/>
                </a:solidFill>
                <a:latin typeface="+mn-ea"/>
                <a:sym typeface="+mn-ea"/>
              </a:rPr>
              <a:t>号选手准备：</a:t>
            </a:r>
            <a:endParaRPr lang="en-US" altLang="zh-CN" sz="2400" dirty="0" smtClean="0">
              <a:solidFill>
                <a:prstClr val="black"/>
              </a:solidFill>
              <a:latin typeface="+mn-ea"/>
              <a:sym typeface="+mn-ea"/>
            </a:endParaRPr>
          </a:p>
        </p:txBody>
      </p:sp>
      <p:sp>
        <p:nvSpPr>
          <p:cNvPr id="29" name="圆角矩形 28"/>
          <p:cNvSpPr/>
          <p:nvPr/>
        </p:nvSpPr>
        <p:spPr>
          <a:xfrm>
            <a:off x="6611815" y="4229115"/>
            <a:ext cx="1846385" cy="3253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合法土地权益</a:t>
            </a:r>
          </a:p>
        </p:txBody>
      </p:sp>
    </p:spTree>
    <p:extLst>
      <p:ext uri="{BB962C8B-B14F-4D97-AF65-F5344CB8AC3E}">
        <p14:creationId xmlns="" xmlns:p14="http://schemas.microsoft.com/office/powerpoint/2010/main" val="2193855458"/>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第二轮必答题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548776"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367918"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3"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590185"/>
              <a:ext cx="6690947" cy="1938992"/>
            </a:xfrm>
            <a:prstGeom prst="rect">
              <a:avLst/>
            </a:prstGeom>
            <a:noFill/>
          </p:spPr>
          <p:txBody>
            <a:bodyPr wrap="square">
              <a:spAutoFit/>
            </a:bodyPr>
            <a:lstStyle/>
            <a:p>
              <a:r>
                <a:rPr lang="zh-CN" altLang="zh-CN" sz="2400" dirty="0" smtClean="0"/>
                <a:t>十年来，我们经历了对党和人民事业且有重大现实意义月深远历中童义的件大事</a:t>
              </a:r>
              <a:r>
                <a:rPr lang="en-US" altLang="zh-CN" sz="2400" dirty="0" smtClean="0"/>
                <a:t>:</a:t>
              </a:r>
              <a:r>
                <a:rPr lang="zh-CN" altLang="zh-CN" sz="2400" dirty="0" smtClean="0"/>
                <a:t>一是</a:t>
              </a:r>
              <a:r>
                <a:rPr lang="en-US" altLang="zh-CN" sz="2400" dirty="0" smtClean="0"/>
                <a:t>__________ </a:t>
              </a:r>
              <a:r>
                <a:rPr lang="zh-CN" altLang="zh-CN" sz="2400" dirty="0" smtClean="0"/>
                <a:t>，</a:t>
              </a:r>
              <a:r>
                <a:rPr lang="en-US" altLang="zh-CN" sz="2400" dirty="0" smtClean="0"/>
                <a:t> ________________ </a:t>
              </a:r>
              <a:r>
                <a:rPr lang="zh-CN" altLang="zh-CN" sz="2400" dirty="0" smtClean="0"/>
                <a:t>二是</a:t>
              </a:r>
              <a:r>
                <a:rPr lang="en-US" altLang="zh-CN" sz="2400" dirty="0" smtClean="0"/>
                <a:t>________________ _______ _</a:t>
              </a:r>
              <a:r>
                <a:rPr lang="zh-CN" altLang="zh-CN" sz="2400" dirty="0" smtClean="0"/>
                <a:t>，</a:t>
              </a:r>
              <a:endParaRPr lang="en-US" altLang="zh-CN" sz="2400" dirty="0" smtClean="0"/>
            </a:p>
            <a:p>
              <a:endParaRPr lang="en-US" altLang="zh-CN" sz="2400" dirty="0" smtClean="0"/>
            </a:p>
            <a:p>
              <a:r>
                <a:rPr lang="zh-CN" altLang="zh-CN" sz="2400" dirty="0" smtClean="0"/>
                <a:t>三是</a:t>
              </a:r>
              <a:r>
                <a:rPr lang="en-US" altLang="zh-CN" sz="2400" dirty="0" smtClean="0"/>
                <a:t>________________ _______________   </a:t>
              </a:r>
              <a:r>
                <a:rPr lang="zh-CN" altLang="zh-CN" sz="2400" dirty="0" smtClean="0"/>
                <a:t>。</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第二党支部</a:t>
            </a:r>
            <a:r>
              <a:rPr lang="en-US" altLang="zh-CN" sz="2400" dirty="0" smtClean="0">
                <a:solidFill>
                  <a:prstClr val="black"/>
                </a:solidFill>
                <a:latin typeface="+mn-ea"/>
                <a:sym typeface="+mn-ea"/>
              </a:rPr>
              <a:t>3</a:t>
            </a:r>
            <a:r>
              <a:rPr lang="zh-CN" altLang="en-US" sz="2400" dirty="0" smtClean="0">
                <a:solidFill>
                  <a:prstClr val="black"/>
                </a:solidFill>
                <a:latin typeface="+mn-ea"/>
                <a:sym typeface="+mn-ea"/>
              </a:rPr>
              <a:t>号选手准备：</a:t>
            </a:r>
            <a:endParaRPr lang="en-US" altLang="zh-CN" sz="2400" dirty="0" smtClean="0">
              <a:solidFill>
                <a:prstClr val="black"/>
              </a:solidFill>
              <a:latin typeface="+mn-ea"/>
              <a:sym typeface="+mn-ea"/>
            </a:endParaRPr>
          </a:p>
        </p:txBody>
      </p:sp>
      <p:grpSp>
        <p:nvGrpSpPr>
          <p:cNvPr id="36" name="组合 35"/>
          <p:cNvGrpSpPr/>
          <p:nvPr/>
        </p:nvGrpSpPr>
        <p:grpSpPr>
          <a:xfrm>
            <a:off x="2839914" y="3982939"/>
            <a:ext cx="6400802" cy="688724"/>
            <a:chOff x="2839914" y="3982939"/>
            <a:chExt cx="6400802" cy="688724"/>
          </a:xfrm>
        </p:grpSpPr>
        <p:sp>
          <p:nvSpPr>
            <p:cNvPr id="34" name="圆角矩形 33"/>
            <p:cNvSpPr/>
            <p:nvPr/>
          </p:nvSpPr>
          <p:spPr>
            <a:xfrm>
              <a:off x="7737230" y="3982939"/>
              <a:ext cx="1503486" cy="3253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smtClean="0">
                  <a:solidFill>
                    <a:srgbClr val="FF0000"/>
                  </a:solidFill>
                </a:rPr>
                <a:t>迎来中国共</a:t>
              </a:r>
              <a:endParaRPr lang="zh-CN" altLang="en-US" dirty="0" smtClean="0">
                <a:solidFill>
                  <a:srgbClr val="FF0000"/>
                </a:solidFill>
              </a:endParaRPr>
            </a:p>
          </p:txBody>
        </p:sp>
        <p:sp>
          <p:nvSpPr>
            <p:cNvPr id="35" name="圆角矩形 34"/>
            <p:cNvSpPr/>
            <p:nvPr/>
          </p:nvSpPr>
          <p:spPr>
            <a:xfrm>
              <a:off x="2839914" y="4346347"/>
              <a:ext cx="2162909" cy="3253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产党成立一百周年</a:t>
              </a:r>
            </a:p>
          </p:txBody>
        </p:sp>
      </p:grpSp>
      <p:sp>
        <p:nvSpPr>
          <p:cNvPr id="37" name="圆角矩形 36"/>
          <p:cNvSpPr/>
          <p:nvPr/>
        </p:nvSpPr>
        <p:spPr>
          <a:xfrm>
            <a:off x="5846885" y="4343401"/>
            <a:ext cx="3200400" cy="3165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中国特色社会主义进入新时代</a:t>
            </a:r>
          </a:p>
        </p:txBody>
      </p:sp>
      <p:sp>
        <p:nvSpPr>
          <p:cNvPr id="38" name="圆角矩形 37"/>
          <p:cNvSpPr/>
          <p:nvPr/>
        </p:nvSpPr>
        <p:spPr>
          <a:xfrm>
            <a:off x="3423122" y="4703885"/>
            <a:ext cx="5905515" cy="685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dirty="0" smtClean="0">
                <a:solidFill>
                  <a:srgbClr val="FF0000"/>
                </a:solidFill>
              </a:rPr>
              <a:t>完成脱贫攻坚，全面建成小康社会的历史任务，实现第一个百年奋斗目标</a:t>
            </a:r>
            <a:r>
              <a:rPr lang="zh-CN" altLang="en-US" dirty="0" smtClean="0">
                <a:solidFill>
                  <a:srgbClr val="FF0000"/>
                </a:solidFill>
              </a:rPr>
              <a:t>。</a:t>
            </a:r>
            <a:endParaRPr lang="zh-CN" altLang="zh-CN" dirty="0"/>
          </a:p>
        </p:txBody>
      </p:sp>
    </p:spTree>
    <p:extLst>
      <p:ext uri="{BB962C8B-B14F-4D97-AF65-F5344CB8AC3E}">
        <p14:creationId xmlns="" xmlns:p14="http://schemas.microsoft.com/office/powerpoint/2010/main" val="2193855458"/>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第二轮必答题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548776"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367918"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3"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742585"/>
              <a:ext cx="6690947" cy="1200329"/>
            </a:xfrm>
            <a:prstGeom prst="rect">
              <a:avLst/>
            </a:prstGeom>
            <a:noFill/>
          </p:spPr>
          <p:txBody>
            <a:bodyPr wrap="square">
              <a:spAutoFit/>
            </a:bodyPr>
            <a:lstStyle/>
            <a:p>
              <a:r>
                <a:rPr lang="zh-CN" altLang="zh-CN" sz="2400" dirty="0" smtClean="0"/>
                <a:t>弘扬社会主义法治精神，传承中华优秀传统法律文化，引导全体人民做社会主义法治的忠实崇尚者、自觉遵守者、</a:t>
              </a:r>
              <a:r>
                <a:rPr lang="en-US" altLang="zh-CN" sz="2400" dirty="0" smtClean="0"/>
                <a:t>________________ </a:t>
              </a:r>
              <a:r>
                <a:rPr lang="zh-CN" altLang="zh-CN" sz="2400" dirty="0" smtClean="0"/>
                <a:t>。</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第三党支部</a:t>
            </a:r>
            <a:r>
              <a:rPr lang="en-US" altLang="zh-CN" sz="2400" dirty="0" smtClean="0">
                <a:solidFill>
                  <a:prstClr val="black"/>
                </a:solidFill>
                <a:latin typeface="+mn-ea"/>
                <a:sym typeface="+mn-ea"/>
              </a:rPr>
              <a:t>1</a:t>
            </a:r>
            <a:r>
              <a:rPr lang="zh-CN" altLang="en-US" sz="2400" dirty="0" smtClean="0">
                <a:solidFill>
                  <a:prstClr val="black"/>
                </a:solidFill>
                <a:latin typeface="+mn-ea"/>
                <a:sym typeface="+mn-ea"/>
              </a:rPr>
              <a:t>号选手准备：</a:t>
            </a:r>
            <a:endParaRPr lang="en-US" altLang="zh-CN" sz="2400" dirty="0" smtClean="0">
              <a:solidFill>
                <a:prstClr val="black"/>
              </a:solidFill>
              <a:latin typeface="+mn-ea"/>
              <a:sym typeface="+mn-ea"/>
            </a:endParaRPr>
          </a:p>
        </p:txBody>
      </p:sp>
      <p:sp>
        <p:nvSpPr>
          <p:cNvPr id="29" name="圆角矩形 28"/>
          <p:cNvSpPr/>
          <p:nvPr/>
        </p:nvSpPr>
        <p:spPr>
          <a:xfrm>
            <a:off x="5219701" y="4476749"/>
            <a:ext cx="2000249" cy="361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坚定捍卫者</a:t>
            </a:r>
          </a:p>
        </p:txBody>
      </p:sp>
    </p:spTree>
    <p:extLst>
      <p:ext uri="{BB962C8B-B14F-4D97-AF65-F5344CB8AC3E}">
        <p14:creationId xmlns="" xmlns:p14="http://schemas.microsoft.com/office/powerpoint/2010/main" val="2193855458"/>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第二轮必答题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548776"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367918"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590185"/>
              <a:ext cx="6690947" cy="1938992"/>
            </a:xfrm>
            <a:prstGeom prst="rect">
              <a:avLst/>
            </a:prstGeom>
            <a:noFill/>
          </p:spPr>
          <p:txBody>
            <a:bodyPr wrap="square">
              <a:spAutoFit/>
            </a:bodyPr>
            <a:lstStyle/>
            <a:p>
              <a:r>
                <a:rPr lang="zh-CN" altLang="zh-CN" sz="2400" dirty="0" smtClean="0"/>
                <a:t>面对突如其来的新冠肺炎疫情，我们坚持人民至上、</a:t>
              </a:r>
              <a:r>
                <a:rPr lang="en-US" altLang="zh-CN" sz="2400" dirty="0" smtClean="0"/>
                <a:t>________________ </a:t>
              </a:r>
              <a:r>
                <a:rPr lang="zh-CN" altLang="zh-CN" sz="2400" dirty="0" smtClean="0"/>
                <a:t>，坚持动态清零不动摇，开展抗击疫情人民战争、总体战、阻击战，最大限度保护了人民生命安全和身体健康，统筹疫情防控和经济社会发展取得重大积极成果。</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第三党支部</a:t>
            </a:r>
            <a:r>
              <a:rPr lang="en-US" altLang="zh-CN" sz="2400" dirty="0" smtClean="0">
                <a:solidFill>
                  <a:prstClr val="black"/>
                </a:solidFill>
                <a:latin typeface="+mn-ea"/>
                <a:sym typeface="+mn-ea"/>
              </a:rPr>
              <a:t>2</a:t>
            </a:r>
            <a:r>
              <a:rPr lang="zh-CN" altLang="en-US" sz="2400" dirty="0" smtClean="0">
                <a:solidFill>
                  <a:prstClr val="black"/>
                </a:solidFill>
                <a:latin typeface="+mn-ea"/>
                <a:sym typeface="+mn-ea"/>
              </a:rPr>
              <a:t>号选手准备：</a:t>
            </a:r>
            <a:endParaRPr lang="en-US" altLang="zh-CN" sz="2400" dirty="0" smtClean="0">
              <a:solidFill>
                <a:prstClr val="black"/>
              </a:solidFill>
              <a:latin typeface="+mn-ea"/>
              <a:sym typeface="+mn-ea"/>
            </a:endParaRPr>
          </a:p>
        </p:txBody>
      </p:sp>
      <p:sp>
        <p:nvSpPr>
          <p:cNvPr id="29" name="圆角矩形 28"/>
          <p:cNvSpPr/>
          <p:nvPr/>
        </p:nvSpPr>
        <p:spPr>
          <a:xfrm>
            <a:off x="3457575" y="3952876"/>
            <a:ext cx="2314575" cy="3619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生命至上</a:t>
            </a:r>
          </a:p>
        </p:txBody>
      </p:sp>
    </p:spTree>
    <p:extLst>
      <p:ext uri="{BB962C8B-B14F-4D97-AF65-F5344CB8AC3E}">
        <p14:creationId xmlns="" xmlns:p14="http://schemas.microsoft.com/office/powerpoint/2010/main" val="2193855458"/>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第二轮必答题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548776"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367918"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952135"/>
              <a:ext cx="6690947" cy="1200329"/>
            </a:xfrm>
            <a:prstGeom prst="rect">
              <a:avLst/>
            </a:prstGeom>
            <a:noFill/>
          </p:spPr>
          <p:txBody>
            <a:bodyPr wrap="square">
              <a:spAutoFit/>
            </a:bodyPr>
            <a:lstStyle/>
            <a:p>
              <a:r>
                <a:rPr lang="en-US" altLang="zh-CN" sz="2400" dirty="0" smtClean="0"/>
                <a:t>_____________ </a:t>
              </a:r>
              <a:r>
                <a:rPr lang="zh-CN" altLang="zh-CN" sz="2400" dirty="0" smtClean="0"/>
                <a:t>是国家治理的一场深刻革命，关系党执政兴国，关系人民幸利安康，关系党和国家长治久安。</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第三党支部</a:t>
            </a:r>
            <a:r>
              <a:rPr lang="en-US" altLang="zh-CN" sz="2400" dirty="0" smtClean="0">
                <a:solidFill>
                  <a:prstClr val="black"/>
                </a:solidFill>
                <a:latin typeface="+mn-ea"/>
                <a:sym typeface="+mn-ea"/>
              </a:rPr>
              <a:t>3</a:t>
            </a:r>
            <a:r>
              <a:rPr lang="zh-CN" altLang="en-US" sz="2400" dirty="0" smtClean="0">
                <a:solidFill>
                  <a:prstClr val="black"/>
                </a:solidFill>
                <a:latin typeface="+mn-ea"/>
                <a:sym typeface="+mn-ea"/>
              </a:rPr>
              <a:t>号选手准备：</a:t>
            </a:r>
            <a:endParaRPr lang="en-US" altLang="zh-CN" sz="2400" dirty="0" smtClean="0">
              <a:solidFill>
                <a:prstClr val="black"/>
              </a:solidFill>
              <a:latin typeface="+mn-ea"/>
              <a:sym typeface="+mn-ea"/>
            </a:endParaRPr>
          </a:p>
        </p:txBody>
      </p:sp>
      <p:sp>
        <p:nvSpPr>
          <p:cNvPr id="29" name="圆角矩形 28"/>
          <p:cNvSpPr/>
          <p:nvPr/>
        </p:nvSpPr>
        <p:spPr>
          <a:xfrm>
            <a:off x="2828926" y="3952876"/>
            <a:ext cx="1762124" cy="3619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dirty="0" smtClean="0">
                <a:solidFill>
                  <a:srgbClr val="FF0000"/>
                </a:solidFill>
              </a:rPr>
              <a:t>全面依法治国</a:t>
            </a:r>
            <a:endParaRPr lang="zh-CN" altLang="zh-CN" dirty="0">
              <a:solidFill>
                <a:srgbClr val="FF0000"/>
              </a:solidFill>
            </a:endParaRPr>
          </a:p>
        </p:txBody>
      </p:sp>
    </p:spTree>
    <p:extLst>
      <p:ext uri="{BB962C8B-B14F-4D97-AF65-F5344CB8AC3E}">
        <p14:creationId xmlns="" xmlns:p14="http://schemas.microsoft.com/office/powerpoint/2010/main" val="2193855458"/>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第二轮必答题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548776"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367918"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952135"/>
              <a:ext cx="6690947" cy="830997"/>
            </a:xfrm>
            <a:prstGeom prst="rect">
              <a:avLst/>
            </a:prstGeom>
            <a:noFill/>
          </p:spPr>
          <p:txBody>
            <a:bodyPr wrap="square">
              <a:spAutoFit/>
            </a:bodyPr>
            <a:lstStyle/>
            <a:p>
              <a:r>
                <a:rPr lang="en-US" altLang="zh-CN" sz="2400" dirty="0" smtClean="0"/>
                <a:t>_____________ </a:t>
              </a:r>
              <a:r>
                <a:rPr lang="zh-CN" altLang="zh-CN" sz="2400" dirty="0" smtClean="0"/>
                <a:t>是全面建设社会主义现代化国家</a:t>
              </a:r>
              <a:r>
                <a:rPr lang="zh-CN" altLang="zh-CN" sz="2400" dirty="0" smtClean="0"/>
                <a:t>的</a:t>
              </a:r>
              <a:r>
                <a:rPr lang="zh-CN" altLang="en-US" sz="2400" dirty="0" smtClean="0"/>
                <a:t>独特性</a:t>
              </a:r>
              <a:r>
                <a:rPr lang="zh-CN" altLang="zh-CN" sz="2400" dirty="0" smtClean="0"/>
                <a:t>，</a:t>
              </a:r>
              <a:r>
                <a:rPr lang="zh-CN" altLang="zh-CN" sz="2400" dirty="0" smtClean="0"/>
                <a:t>战略性支撑。</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第四党支部</a:t>
            </a:r>
            <a:r>
              <a:rPr lang="en-US" altLang="zh-CN" sz="2400" dirty="0" smtClean="0">
                <a:solidFill>
                  <a:prstClr val="black"/>
                </a:solidFill>
                <a:latin typeface="+mn-ea"/>
                <a:sym typeface="+mn-ea"/>
              </a:rPr>
              <a:t>1</a:t>
            </a:r>
            <a:r>
              <a:rPr lang="zh-CN" altLang="en-US" sz="2400" dirty="0" smtClean="0">
                <a:solidFill>
                  <a:prstClr val="black"/>
                </a:solidFill>
                <a:latin typeface="+mn-ea"/>
                <a:sym typeface="+mn-ea"/>
              </a:rPr>
              <a:t>号选手准备：</a:t>
            </a:r>
            <a:endParaRPr lang="en-US" altLang="zh-CN" sz="2400" dirty="0" smtClean="0">
              <a:solidFill>
                <a:prstClr val="black"/>
              </a:solidFill>
              <a:latin typeface="+mn-ea"/>
              <a:sym typeface="+mn-ea"/>
            </a:endParaRPr>
          </a:p>
        </p:txBody>
      </p:sp>
      <p:sp>
        <p:nvSpPr>
          <p:cNvPr id="29" name="圆角矩形 28"/>
          <p:cNvSpPr/>
          <p:nvPr/>
        </p:nvSpPr>
        <p:spPr>
          <a:xfrm>
            <a:off x="2828926" y="3952876"/>
            <a:ext cx="1762124" cy="3619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rgbClr val="FF0000"/>
                </a:solidFill>
              </a:rPr>
              <a:t>教育</a:t>
            </a:r>
            <a:r>
              <a:rPr lang="en-US" altLang="zh-CN" dirty="0" smtClean="0">
                <a:solidFill>
                  <a:srgbClr val="FF0000"/>
                </a:solidFill>
              </a:rPr>
              <a:t>;</a:t>
            </a:r>
            <a:r>
              <a:rPr lang="zh-CN" altLang="en-US" dirty="0" smtClean="0">
                <a:solidFill>
                  <a:srgbClr val="FF0000"/>
                </a:solidFill>
              </a:rPr>
              <a:t>科技</a:t>
            </a:r>
            <a:r>
              <a:rPr lang="en-US" altLang="zh-CN" dirty="0" smtClean="0">
                <a:solidFill>
                  <a:srgbClr val="FF0000"/>
                </a:solidFill>
              </a:rPr>
              <a:t>;</a:t>
            </a:r>
            <a:r>
              <a:rPr lang="zh-CN" altLang="en-US" dirty="0" smtClean="0">
                <a:solidFill>
                  <a:srgbClr val="FF0000"/>
                </a:solidFill>
              </a:rPr>
              <a:t>人才</a:t>
            </a:r>
          </a:p>
        </p:txBody>
      </p:sp>
    </p:spTree>
    <p:extLst>
      <p:ext uri="{BB962C8B-B14F-4D97-AF65-F5344CB8AC3E}">
        <p14:creationId xmlns="" xmlns:p14="http://schemas.microsoft.com/office/powerpoint/2010/main" val="2193855458"/>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第二轮必答题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548776"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367918"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952135"/>
              <a:ext cx="6690947" cy="830997"/>
            </a:xfrm>
            <a:prstGeom prst="rect">
              <a:avLst/>
            </a:prstGeom>
            <a:noFill/>
          </p:spPr>
          <p:txBody>
            <a:bodyPr wrap="square">
              <a:spAutoFit/>
            </a:bodyPr>
            <a:lstStyle/>
            <a:p>
              <a:r>
                <a:rPr lang="zh-CN" altLang="zh-CN" sz="2400" dirty="0" smtClean="0"/>
                <a:t>高质量发展是全面建设社会主义现代化国家的</a:t>
              </a:r>
              <a:r>
                <a:rPr lang="en-US" altLang="zh-CN" sz="2400" dirty="0" smtClean="0"/>
                <a:t>__________</a:t>
              </a:r>
              <a:r>
                <a:rPr lang="zh-CN" altLang="zh-CN" sz="2400" dirty="0" smtClean="0"/>
                <a:t>。发展是党执政兴国的</a:t>
              </a:r>
              <a:r>
                <a:rPr lang="en-US" altLang="zh-CN" sz="2400" dirty="0" smtClean="0"/>
                <a:t>__________</a:t>
              </a:r>
              <a:r>
                <a:rPr lang="zh-CN" altLang="zh-CN" sz="2400" dirty="0" smtClean="0"/>
                <a:t>。</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第四党支部</a:t>
            </a:r>
            <a:r>
              <a:rPr lang="en-US" altLang="zh-CN" sz="2400" dirty="0" smtClean="0">
                <a:solidFill>
                  <a:prstClr val="black"/>
                </a:solidFill>
                <a:latin typeface="+mn-ea"/>
                <a:sym typeface="+mn-ea"/>
              </a:rPr>
              <a:t>2</a:t>
            </a:r>
            <a:r>
              <a:rPr lang="zh-CN" altLang="en-US" sz="2400" dirty="0" smtClean="0">
                <a:solidFill>
                  <a:prstClr val="black"/>
                </a:solidFill>
                <a:latin typeface="+mn-ea"/>
                <a:sym typeface="+mn-ea"/>
              </a:rPr>
              <a:t>号选手准备：</a:t>
            </a:r>
            <a:endParaRPr lang="en-US" altLang="zh-CN" sz="2400" dirty="0" smtClean="0">
              <a:solidFill>
                <a:prstClr val="black"/>
              </a:solidFill>
              <a:latin typeface="+mn-ea"/>
              <a:sym typeface="+mn-ea"/>
            </a:endParaRPr>
          </a:p>
        </p:txBody>
      </p:sp>
      <p:sp>
        <p:nvSpPr>
          <p:cNvPr id="29" name="圆角矩形 28"/>
          <p:cNvSpPr/>
          <p:nvPr/>
        </p:nvSpPr>
        <p:spPr>
          <a:xfrm>
            <a:off x="2828926" y="4362450"/>
            <a:ext cx="1181099" cy="295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rgbClr val="FF0000"/>
                </a:solidFill>
              </a:rPr>
              <a:t>首要任务</a:t>
            </a:r>
          </a:p>
        </p:txBody>
      </p:sp>
      <p:sp>
        <p:nvSpPr>
          <p:cNvPr id="30" name="圆角矩形 29"/>
          <p:cNvSpPr/>
          <p:nvPr/>
        </p:nvSpPr>
        <p:spPr>
          <a:xfrm>
            <a:off x="7258050" y="4391025"/>
            <a:ext cx="1209675"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rgbClr val="FF0000"/>
                </a:solidFill>
              </a:rPr>
              <a:t>第一要务 </a:t>
            </a:r>
          </a:p>
        </p:txBody>
      </p:sp>
    </p:spTree>
    <p:extLst>
      <p:ext uri="{BB962C8B-B14F-4D97-AF65-F5344CB8AC3E}">
        <p14:creationId xmlns="" xmlns:p14="http://schemas.microsoft.com/office/powerpoint/2010/main" val="2193855458"/>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第二轮必答题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548776"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367918"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799735"/>
              <a:ext cx="6690947" cy="1569660"/>
            </a:xfrm>
            <a:prstGeom prst="rect">
              <a:avLst/>
            </a:prstGeom>
            <a:noFill/>
          </p:spPr>
          <p:txBody>
            <a:bodyPr wrap="square">
              <a:spAutoFit/>
            </a:bodyPr>
            <a:lstStyle/>
            <a:p>
              <a:r>
                <a:rPr lang="zh-CN" altLang="zh-CN" sz="2400" dirty="0" smtClean="0"/>
                <a:t>从现在起，中国共产党的</a:t>
              </a:r>
              <a:r>
                <a:rPr lang="en-US" altLang="zh-CN" sz="2400" dirty="0" smtClean="0"/>
                <a:t>____________ </a:t>
              </a:r>
              <a:r>
                <a:rPr lang="zh-CN" altLang="zh-CN" sz="2400" dirty="0" smtClean="0"/>
                <a:t>就是</a:t>
              </a:r>
              <a:r>
                <a:rPr lang="zh-CN" altLang="en-US" sz="2400" dirty="0" smtClean="0"/>
                <a:t>团</a:t>
              </a:r>
              <a:r>
                <a:rPr lang="zh-CN" altLang="zh-CN" sz="2400" dirty="0" smtClean="0"/>
                <a:t>结带知全国各族人民全面非成社会</a:t>
              </a:r>
              <a:r>
                <a:rPr lang="zh-CN" altLang="en-US" sz="2400" dirty="0" smtClean="0"/>
                <a:t>主</a:t>
              </a:r>
              <a:r>
                <a:rPr lang="zh-CN" altLang="zh-CN" sz="2400" dirty="0" smtClean="0"/>
                <a:t>义现代化强国，实现第二个百年奋斗目标，以中国式现代化全面推进中华民族伟大复兴。 </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第四党支部</a:t>
            </a:r>
            <a:r>
              <a:rPr lang="en-US" altLang="zh-CN" sz="2400" dirty="0" smtClean="0">
                <a:solidFill>
                  <a:prstClr val="black"/>
                </a:solidFill>
                <a:latin typeface="+mn-ea"/>
                <a:sym typeface="+mn-ea"/>
              </a:rPr>
              <a:t>3</a:t>
            </a:r>
            <a:r>
              <a:rPr lang="zh-CN" altLang="en-US" sz="2400" dirty="0" smtClean="0">
                <a:solidFill>
                  <a:prstClr val="black"/>
                </a:solidFill>
                <a:latin typeface="+mn-ea"/>
                <a:sym typeface="+mn-ea"/>
              </a:rPr>
              <a:t>号选手准备：</a:t>
            </a:r>
            <a:endParaRPr lang="en-US" altLang="zh-CN" sz="2400" dirty="0" smtClean="0">
              <a:solidFill>
                <a:prstClr val="black"/>
              </a:solidFill>
              <a:latin typeface="+mn-ea"/>
              <a:sym typeface="+mn-ea"/>
            </a:endParaRPr>
          </a:p>
        </p:txBody>
      </p:sp>
      <p:sp>
        <p:nvSpPr>
          <p:cNvPr id="29" name="圆角矩形 28"/>
          <p:cNvSpPr/>
          <p:nvPr/>
        </p:nvSpPr>
        <p:spPr>
          <a:xfrm>
            <a:off x="6381750" y="3790951"/>
            <a:ext cx="1228725"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rgbClr val="FF0000"/>
                </a:solidFill>
              </a:rPr>
              <a:t>中心任务 </a:t>
            </a:r>
          </a:p>
        </p:txBody>
      </p:sp>
    </p:spTree>
    <p:extLst>
      <p:ext uri="{BB962C8B-B14F-4D97-AF65-F5344CB8AC3E}">
        <p14:creationId xmlns="" xmlns:p14="http://schemas.microsoft.com/office/powerpoint/2010/main" val="2193855458"/>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抢答题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672601"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186943"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799735"/>
              <a:ext cx="6690947" cy="461665"/>
            </a:xfrm>
            <a:prstGeom prst="rect">
              <a:avLst/>
            </a:prstGeom>
            <a:noFill/>
          </p:spPr>
          <p:txBody>
            <a:bodyPr wrap="square">
              <a:spAutoFit/>
            </a:bodyPr>
            <a:lstStyle/>
            <a:p>
              <a:r>
                <a:rPr lang="zh-CN" altLang="zh-CN" sz="2400" b="1" dirty="0" smtClean="0"/>
                <a:t>哪些人能参加党的二十大？</a:t>
              </a:r>
              <a:r>
                <a:rPr lang="zh-CN" altLang="zh-CN" sz="2400" dirty="0" smtClean="0"/>
                <a:t> </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第一题准备：</a:t>
            </a:r>
            <a:endParaRPr lang="en-US" altLang="zh-CN" sz="2400" dirty="0" smtClean="0">
              <a:solidFill>
                <a:prstClr val="black"/>
              </a:solidFill>
              <a:latin typeface="+mn-ea"/>
              <a:sym typeface="+mn-ea"/>
            </a:endParaRPr>
          </a:p>
        </p:txBody>
      </p:sp>
      <p:sp>
        <p:nvSpPr>
          <p:cNvPr id="29" name="圆角矩形 28"/>
          <p:cNvSpPr/>
          <p:nvPr/>
        </p:nvSpPr>
        <p:spPr>
          <a:xfrm>
            <a:off x="2962275" y="4381500"/>
            <a:ext cx="60579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zh-CN" sz="2000" dirty="0" smtClean="0">
                <a:solidFill>
                  <a:schemeClr val="tx1"/>
                </a:solidFill>
              </a:rPr>
              <a:t>参会的主要是党的二十大代表，但除了党的二十大代表外，参加全国党代会的还会包括特邀代表、列席和来宾。</a:t>
            </a:r>
            <a:endParaRPr lang="zh-CN" altLang="en-US" sz="2000" dirty="0">
              <a:solidFill>
                <a:schemeClr val="tx1"/>
              </a:solidFill>
            </a:endParaRPr>
          </a:p>
        </p:txBody>
      </p:sp>
    </p:spTree>
    <p:extLst>
      <p:ext uri="{BB962C8B-B14F-4D97-AF65-F5344CB8AC3E}">
        <p14:creationId xmlns="" xmlns:p14="http://schemas.microsoft.com/office/powerpoint/2010/main" val="21938554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bg/>
                                          </p:spTgt>
                                        </p:tgtEl>
                                        <p:attrNameLst>
                                          <p:attrName>style.visibility</p:attrName>
                                        </p:attrNameLst>
                                      </p:cBhvr>
                                      <p:to>
                                        <p:strVal val="visible"/>
                                      </p:to>
                                    </p:set>
                                    <p:anim calcmode="lin" valueType="num">
                                      <p:cBhvr additive="base">
                                        <p:cTn id="13"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 calcmode="lin" valueType="num">
                                      <p:cBhvr additive="base">
                                        <p:cTn id="1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8" name="组合 27"/>
          <p:cNvGrpSpPr/>
          <p:nvPr/>
        </p:nvGrpSpPr>
        <p:grpSpPr>
          <a:xfrm>
            <a:off x="1242322" y="1032107"/>
            <a:ext cx="9710153" cy="1454259"/>
            <a:chOff x="1242322" y="1032107"/>
            <a:chExt cx="9710153" cy="1454259"/>
          </a:xfrm>
        </p:grpSpPr>
        <p:grpSp>
          <p:nvGrpSpPr>
            <p:cNvPr id="30"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38"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44"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2" name="组合 1">
              <a:extLst>
                <a:ext uri="{FF2B5EF4-FFF2-40B4-BE49-F238E27FC236}">
                  <a16:creationId xmlns="" xmlns:a16="http://schemas.microsoft.com/office/drawing/2014/main" id="{52277EF3-30CF-4B5F-ADA9-FE9E67682A57}"/>
                </a:ext>
              </a:extLst>
            </p:cNvPr>
            <p:cNvGrpSpPr/>
            <p:nvPr/>
          </p:nvGrpSpPr>
          <p:grpSpPr>
            <a:xfrm>
              <a:off x="3858009" y="1147382"/>
              <a:ext cx="5231815" cy="769441"/>
              <a:chOff x="3959716" y="1510992"/>
              <a:chExt cx="5231815"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规则及评分标准</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3959716"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781134"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3"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124232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804464"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32" name="组合 31"/>
          <p:cNvGrpSpPr/>
          <p:nvPr/>
        </p:nvGrpSpPr>
        <p:grpSpPr>
          <a:xfrm>
            <a:off x="0" y="2549769"/>
            <a:ext cx="12192000" cy="4457246"/>
            <a:chOff x="0" y="2549769"/>
            <a:chExt cx="12192000" cy="4457246"/>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852854" y="2549769"/>
              <a:ext cx="10498015" cy="412359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984732" y="2690449"/>
              <a:ext cx="10471639" cy="4316566"/>
            </a:xfrm>
            <a:prstGeom prst="rect">
              <a:avLst/>
            </a:prstGeom>
            <a:noFill/>
          </p:spPr>
          <p:txBody>
            <a:bodyPr wrap="square">
              <a:spAutoFit/>
            </a:bodyPr>
            <a:lstStyle/>
            <a:p>
              <a:pPr>
                <a:lnSpc>
                  <a:spcPct val="150000"/>
                </a:lnSpc>
              </a:pPr>
              <a:r>
                <a:rPr lang="en-US" altLang="zh-CN" sz="1500" dirty="0" smtClean="0">
                  <a:latin typeface="+mn-ea"/>
                  <a:sym typeface="+mn-ea"/>
                </a:rPr>
                <a:t>1.</a:t>
              </a:r>
              <a:r>
                <a:rPr lang="zh-CN" altLang="en-US" sz="1500" dirty="0" smtClean="0">
                  <a:latin typeface="+mn-ea"/>
                  <a:sym typeface="+mn-ea"/>
                </a:rPr>
                <a:t>现场知识竞赛采取必答题、抢答题和风险题三种形式。</a:t>
              </a:r>
            </a:p>
            <a:p>
              <a:pPr>
                <a:lnSpc>
                  <a:spcPct val="150000"/>
                </a:lnSpc>
              </a:pPr>
              <a:r>
                <a:rPr lang="zh-CN" altLang="en-US" sz="1500" dirty="0" smtClean="0">
                  <a:latin typeface="+mn-ea"/>
                  <a:sym typeface="+mn-ea"/>
                </a:rPr>
                <a:t>其中必答题</a:t>
              </a:r>
              <a:r>
                <a:rPr lang="en-US" altLang="zh-CN" sz="1500" dirty="0" smtClean="0">
                  <a:latin typeface="+mn-ea"/>
                  <a:sym typeface="+mn-ea"/>
                </a:rPr>
                <a:t>2</a:t>
              </a:r>
              <a:r>
                <a:rPr lang="zh-CN" altLang="en-US" sz="1500" dirty="0" smtClean="0">
                  <a:latin typeface="+mn-ea"/>
                  <a:sym typeface="+mn-ea"/>
                </a:rPr>
                <a:t>轮共</a:t>
              </a:r>
              <a:r>
                <a:rPr lang="en-US" altLang="zh-CN" sz="1500" dirty="0" smtClean="0">
                  <a:latin typeface="+mn-ea"/>
                  <a:sym typeface="+mn-ea"/>
                </a:rPr>
                <a:t>24</a:t>
              </a:r>
              <a:r>
                <a:rPr lang="zh-CN" altLang="en-US" sz="1500" dirty="0" smtClean="0">
                  <a:latin typeface="+mn-ea"/>
                  <a:sym typeface="+mn-ea"/>
                </a:rPr>
                <a:t>题</a:t>
              </a:r>
              <a:r>
                <a:rPr lang="en-US" altLang="zh-CN" sz="1500" dirty="0" smtClean="0">
                  <a:latin typeface="+mn-ea"/>
                  <a:sym typeface="+mn-ea"/>
                </a:rPr>
                <a:t>(4</a:t>
              </a:r>
              <a:r>
                <a:rPr lang="zh-CN" altLang="en-US" sz="1500" dirty="0" smtClean="0">
                  <a:latin typeface="+mn-ea"/>
                  <a:sym typeface="+mn-ea"/>
                </a:rPr>
                <a:t>个参赛队中每位队员必答</a:t>
              </a:r>
              <a:r>
                <a:rPr lang="en-US" altLang="zh-CN" sz="1500" dirty="0" smtClean="0">
                  <a:latin typeface="+mn-ea"/>
                  <a:sym typeface="+mn-ea"/>
                </a:rPr>
                <a:t>2</a:t>
              </a:r>
              <a:r>
                <a:rPr lang="zh-CN" altLang="en-US" sz="1500" dirty="0" smtClean="0">
                  <a:latin typeface="+mn-ea"/>
                  <a:sym typeface="+mn-ea"/>
                </a:rPr>
                <a:t>道题，每题</a:t>
              </a:r>
              <a:r>
                <a:rPr lang="en-US" altLang="zh-CN" sz="1500" dirty="0" smtClean="0">
                  <a:latin typeface="+mn-ea"/>
                  <a:sym typeface="+mn-ea"/>
                </a:rPr>
                <a:t>10</a:t>
              </a:r>
              <a:r>
                <a:rPr lang="zh-CN" altLang="en-US" sz="1500" dirty="0" smtClean="0">
                  <a:latin typeface="+mn-ea"/>
                  <a:sym typeface="+mn-ea"/>
                </a:rPr>
                <a:t>分</a:t>
              </a:r>
              <a:r>
                <a:rPr lang="en-US" altLang="zh-CN" sz="1500" dirty="0" smtClean="0">
                  <a:latin typeface="+mn-ea"/>
                  <a:sym typeface="+mn-ea"/>
                </a:rPr>
                <a:t>)</a:t>
              </a:r>
              <a:r>
                <a:rPr lang="zh-CN" altLang="en-US" sz="1500" dirty="0" smtClean="0">
                  <a:latin typeface="+mn-ea"/>
                  <a:sym typeface="+mn-ea"/>
                </a:rPr>
                <a:t>，答对得分，答错不得分不扣分</a:t>
              </a:r>
              <a:r>
                <a:rPr lang="en-US" altLang="zh-CN" sz="1500" dirty="0" smtClean="0">
                  <a:latin typeface="+mn-ea"/>
                  <a:sym typeface="+mn-ea"/>
                </a:rPr>
                <a:t>;</a:t>
              </a:r>
            </a:p>
            <a:p>
              <a:pPr>
                <a:lnSpc>
                  <a:spcPct val="150000"/>
                </a:lnSpc>
              </a:pPr>
              <a:r>
                <a:rPr lang="zh-CN" altLang="en-US" sz="1500" dirty="0" smtClean="0">
                  <a:latin typeface="+mn-ea"/>
                  <a:sym typeface="+mn-ea"/>
                </a:rPr>
                <a:t>抢答题</a:t>
              </a:r>
              <a:r>
                <a:rPr lang="en-US" altLang="zh-CN" sz="1500" dirty="0" smtClean="0">
                  <a:latin typeface="+mn-ea"/>
                  <a:sym typeface="+mn-ea"/>
                </a:rPr>
                <a:t>20</a:t>
              </a:r>
              <a:r>
                <a:rPr lang="zh-CN" altLang="en-US" sz="1500" dirty="0" smtClean="0">
                  <a:latin typeface="+mn-ea"/>
                  <a:sym typeface="+mn-ea"/>
                </a:rPr>
                <a:t>题</a:t>
              </a:r>
              <a:r>
                <a:rPr lang="en-US" altLang="zh-CN" sz="1500" dirty="0" smtClean="0">
                  <a:latin typeface="+mn-ea"/>
                  <a:sym typeface="+mn-ea"/>
                </a:rPr>
                <a:t>(</a:t>
              </a:r>
              <a:r>
                <a:rPr lang="zh-CN" altLang="en-US" sz="1500" dirty="0" smtClean="0">
                  <a:latin typeface="+mn-ea"/>
                  <a:sym typeface="+mn-ea"/>
                </a:rPr>
                <a:t>每题 </a:t>
              </a:r>
              <a:r>
                <a:rPr lang="en-US" altLang="zh-CN" sz="1500" dirty="0" smtClean="0">
                  <a:latin typeface="+mn-ea"/>
                  <a:sym typeface="+mn-ea"/>
                </a:rPr>
                <a:t>20</a:t>
              </a:r>
              <a:r>
                <a:rPr lang="zh-CN" altLang="en-US" sz="1500" dirty="0" smtClean="0">
                  <a:latin typeface="+mn-ea"/>
                  <a:sym typeface="+mn-ea"/>
                </a:rPr>
                <a:t>分</a:t>
              </a:r>
              <a:r>
                <a:rPr lang="en-US" altLang="zh-CN" sz="1500" dirty="0" smtClean="0">
                  <a:latin typeface="+mn-ea"/>
                  <a:sym typeface="+mn-ea"/>
                </a:rPr>
                <a:t>) </a:t>
              </a:r>
              <a:r>
                <a:rPr lang="zh-CN" altLang="en-US" sz="1500" dirty="0" smtClean="0">
                  <a:latin typeface="+mn-ea"/>
                  <a:sym typeface="+mn-ea"/>
                </a:rPr>
                <a:t>，答对得分，答错扣分，提前抢答的选手判定违例，则本轮不允许再进行答题；主持人读完题目后，在聊天群里发“开始”，参赛选手才能进行抢答，选手在聊天群里发</a:t>
              </a:r>
              <a:r>
                <a:rPr lang="en-US" altLang="zh-CN" sz="1500" dirty="0" smtClean="0">
                  <a:latin typeface="+mn-ea"/>
                  <a:sym typeface="+mn-ea"/>
                </a:rPr>
                <a:t>666</a:t>
              </a:r>
              <a:r>
                <a:rPr lang="zh-CN" altLang="en-US" sz="1500" dirty="0" smtClean="0">
                  <a:latin typeface="+mn-ea"/>
                  <a:sym typeface="+mn-ea"/>
                </a:rPr>
                <a:t>，最先发出的视为抢答成功，多输入、少输入都视为无效抢答；</a:t>
              </a:r>
              <a:endParaRPr lang="en-US" altLang="zh-CN" sz="1500" dirty="0" smtClean="0">
                <a:latin typeface="+mn-ea"/>
                <a:sym typeface="+mn-ea"/>
              </a:endParaRPr>
            </a:p>
            <a:p>
              <a:pPr>
                <a:lnSpc>
                  <a:spcPct val="150000"/>
                </a:lnSpc>
              </a:pPr>
              <a:r>
                <a:rPr lang="zh-CN" altLang="en-US" sz="1500" dirty="0" smtClean="0">
                  <a:latin typeface="+mn-ea"/>
                  <a:sym typeface="+mn-ea"/>
                </a:rPr>
                <a:t>风险题</a:t>
              </a:r>
              <a:r>
                <a:rPr lang="en-US" altLang="zh-CN" sz="1500" dirty="0" smtClean="0">
                  <a:latin typeface="+mn-ea"/>
                  <a:sym typeface="+mn-ea"/>
                </a:rPr>
                <a:t>4</a:t>
              </a:r>
              <a:r>
                <a:rPr lang="zh-CN" altLang="en-US" sz="1500" dirty="0" smtClean="0">
                  <a:latin typeface="+mn-ea"/>
                  <a:sym typeface="+mn-ea"/>
                </a:rPr>
                <a:t>题（每题</a:t>
              </a:r>
              <a:r>
                <a:rPr lang="en-US" altLang="zh-CN" sz="1500" dirty="0" smtClean="0">
                  <a:latin typeface="+mn-ea"/>
                  <a:sym typeface="+mn-ea"/>
                </a:rPr>
                <a:t>20</a:t>
              </a:r>
              <a:r>
                <a:rPr lang="zh-CN" altLang="en-US" sz="1500" dirty="0" smtClean="0">
                  <a:latin typeface="+mn-ea"/>
                  <a:sym typeface="+mn-ea"/>
                </a:rPr>
                <a:t>分），在主持人公布题目前，可以选择答也可以选择不答，选择答答错扣分，答对加分。</a:t>
              </a:r>
            </a:p>
            <a:p>
              <a:pPr>
                <a:lnSpc>
                  <a:spcPct val="150000"/>
                </a:lnSpc>
              </a:pPr>
              <a:r>
                <a:rPr lang="en-US" altLang="zh-CN" sz="1500" dirty="0" smtClean="0">
                  <a:latin typeface="+mn-ea"/>
                  <a:sym typeface="+mn-ea"/>
                </a:rPr>
                <a:t>2.</a:t>
              </a:r>
              <a:r>
                <a:rPr lang="zh-CN" altLang="en-US" sz="1500" dirty="0" smtClean="0">
                  <a:latin typeface="+mn-ea"/>
                  <a:sym typeface="+mn-ea"/>
                </a:rPr>
                <a:t>参赛队队号顺序为</a:t>
              </a:r>
              <a:r>
                <a:rPr lang="en-US" altLang="zh-CN" sz="1500" dirty="0" smtClean="0">
                  <a:latin typeface="+mn-ea"/>
                  <a:sym typeface="+mn-ea"/>
                </a:rPr>
                <a:t>1—4</a:t>
              </a:r>
              <a:r>
                <a:rPr lang="zh-CN" altLang="en-US" sz="1500" dirty="0" smtClean="0">
                  <a:latin typeface="+mn-ea"/>
                  <a:sym typeface="+mn-ea"/>
                </a:rPr>
                <a:t>支部，按支部名称分为第一组即第一党支部，以此类推。</a:t>
              </a:r>
            </a:p>
            <a:p>
              <a:pPr>
                <a:lnSpc>
                  <a:spcPct val="150000"/>
                </a:lnSpc>
              </a:pPr>
              <a:r>
                <a:rPr lang="en-US" altLang="zh-CN" sz="1500" dirty="0" smtClean="0">
                  <a:latin typeface="+mn-ea"/>
                  <a:sym typeface="+mn-ea"/>
                </a:rPr>
                <a:t>3.</a:t>
              </a:r>
              <a:r>
                <a:rPr lang="zh-CN" altLang="en-US" sz="1500" dirty="0" smtClean="0">
                  <a:latin typeface="+mn-ea"/>
                  <a:sym typeface="+mn-ea"/>
                </a:rPr>
                <a:t>各参赛队的答题顺序为</a:t>
              </a:r>
              <a:r>
                <a:rPr lang="en-US" altLang="zh-CN" sz="1500" dirty="0" smtClean="0">
                  <a:latin typeface="+mn-ea"/>
                  <a:sym typeface="+mn-ea"/>
                </a:rPr>
                <a:t>1-3</a:t>
              </a:r>
              <a:r>
                <a:rPr lang="zh-CN" altLang="en-US" sz="1500" dirty="0" smtClean="0">
                  <a:latin typeface="+mn-ea"/>
                  <a:sym typeface="+mn-ea"/>
                </a:rPr>
                <a:t>号选手</a:t>
              </a:r>
              <a:r>
                <a:rPr lang="en-US" altLang="zh-CN" sz="1500" dirty="0" smtClean="0">
                  <a:latin typeface="+mn-ea"/>
                  <a:sym typeface="+mn-ea"/>
                </a:rPr>
                <a:t>(</a:t>
              </a:r>
              <a:r>
                <a:rPr lang="zh-CN" altLang="en-US" sz="1500" dirty="0" smtClean="0">
                  <a:latin typeface="+mn-ea"/>
                  <a:sym typeface="+mn-ea"/>
                </a:rPr>
                <a:t>序号各支部自行确定</a:t>
              </a:r>
              <a:r>
                <a:rPr lang="en-US" altLang="zh-CN" sz="1500" dirty="0" smtClean="0">
                  <a:latin typeface="+mn-ea"/>
                  <a:sym typeface="+mn-ea"/>
                </a:rPr>
                <a:t>)</a:t>
              </a:r>
              <a:r>
                <a:rPr lang="zh-CN" altLang="en-US" sz="1500" dirty="0" smtClean="0">
                  <a:latin typeface="+mn-ea"/>
                  <a:sym typeface="+mn-ea"/>
                </a:rPr>
                <a:t>，必答题按</a:t>
              </a:r>
              <a:r>
                <a:rPr lang="en-US" altLang="zh-CN" sz="1500" dirty="0" smtClean="0">
                  <a:latin typeface="+mn-ea"/>
                  <a:sym typeface="+mn-ea"/>
                </a:rPr>
                <a:t>1-4</a:t>
              </a:r>
              <a:r>
                <a:rPr lang="zh-CN" altLang="en-US" sz="1500" dirty="0" smtClean="0">
                  <a:latin typeface="+mn-ea"/>
                  <a:sym typeface="+mn-ea"/>
                </a:rPr>
                <a:t>支部中</a:t>
              </a:r>
              <a:r>
                <a:rPr lang="en-US" altLang="zh-CN" sz="1500" dirty="0" smtClean="0">
                  <a:latin typeface="+mn-ea"/>
                  <a:sym typeface="+mn-ea"/>
                </a:rPr>
                <a:t>1-3</a:t>
              </a:r>
              <a:r>
                <a:rPr lang="zh-CN" altLang="en-US" sz="1500" dirty="0" smtClean="0">
                  <a:latin typeface="+mn-ea"/>
                  <a:sym typeface="+mn-ea"/>
                </a:rPr>
                <a:t>号选手的排列顺序答题。</a:t>
              </a:r>
            </a:p>
            <a:p>
              <a:pPr>
                <a:lnSpc>
                  <a:spcPct val="150000"/>
                </a:lnSpc>
              </a:pPr>
              <a:r>
                <a:rPr lang="en-US" altLang="zh-CN" sz="1500" dirty="0" smtClean="0">
                  <a:latin typeface="+mn-ea"/>
                  <a:sym typeface="+mn-ea"/>
                </a:rPr>
                <a:t>4.</a:t>
              </a:r>
              <a:r>
                <a:rPr lang="zh-CN" altLang="en-US" sz="1500" dirty="0" smtClean="0">
                  <a:latin typeface="+mn-ea"/>
                  <a:sym typeface="+mn-ea"/>
                </a:rPr>
                <a:t>竞赛开始，每队基本分数为</a:t>
              </a:r>
              <a:r>
                <a:rPr lang="en-US" altLang="zh-CN" sz="1500" dirty="0" smtClean="0">
                  <a:latin typeface="+mn-ea"/>
                  <a:sym typeface="+mn-ea"/>
                </a:rPr>
                <a:t>100</a:t>
              </a:r>
              <a:r>
                <a:rPr lang="zh-CN" altLang="en-US" sz="1500" dirty="0" smtClean="0">
                  <a:latin typeface="+mn-ea"/>
                  <a:sym typeface="+mn-ea"/>
                </a:rPr>
                <a:t>分，在答题过程中，根据题目分值答对加相应分值，答错减相应分值</a:t>
              </a:r>
              <a:r>
                <a:rPr lang="en-US" altLang="zh-CN" sz="1500" dirty="0" smtClean="0">
                  <a:latin typeface="+mn-ea"/>
                  <a:sym typeface="+mn-ea"/>
                </a:rPr>
                <a:t>;</a:t>
              </a:r>
              <a:r>
                <a:rPr lang="zh-CN" altLang="en-US" sz="1500" dirty="0" smtClean="0">
                  <a:latin typeface="+mn-ea"/>
                  <a:sym typeface="+mn-ea"/>
                </a:rPr>
                <a:t>必答题限时在</a:t>
              </a:r>
              <a:r>
                <a:rPr lang="en-US" altLang="zh-CN" sz="1500" dirty="0" smtClean="0">
                  <a:latin typeface="+mn-ea"/>
                  <a:sym typeface="+mn-ea"/>
                </a:rPr>
                <a:t>10</a:t>
              </a:r>
              <a:r>
                <a:rPr lang="zh-CN" altLang="en-US" sz="1500" dirty="0" smtClean="0">
                  <a:latin typeface="+mn-ea"/>
                  <a:sym typeface="+mn-ea"/>
                </a:rPr>
                <a:t>秒内，必须开始作答，否则视为答错</a:t>
              </a:r>
              <a:r>
                <a:rPr lang="en-US" altLang="zh-CN" sz="1500" dirty="0" smtClean="0">
                  <a:latin typeface="+mn-ea"/>
                  <a:sym typeface="+mn-ea"/>
                </a:rPr>
                <a:t>;</a:t>
              </a:r>
              <a:r>
                <a:rPr lang="zh-CN" altLang="en-US" sz="1500" dirty="0" smtClean="0">
                  <a:latin typeface="+mn-ea"/>
                  <a:sym typeface="+mn-ea"/>
                </a:rPr>
                <a:t>抢答题若超过</a:t>
              </a:r>
              <a:r>
                <a:rPr lang="en-US" altLang="zh-CN" sz="1500" dirty="0" smtClean="0">
                  <a:latin typeface="+mn-ea"/>
                  <a:sym typeface="+mn-ea"/>
                </a:rPr>
                <a:t>10</a:t>
              </a:r>
              <a:r>
                <a:rPr lang="zh-CN" altLang="en-US" sz="1500" dirty="0" smtClean="0">
                  <a:latin typeface="+mn-ea"/>
                  <a:sym typeface="+mn-ea"/>
                </a:rPr>
                <a:t>秒无人抢答则该题作废。</a:t>
              </a:r>
              <a:endParaRPr lang="en-US" altLang="zh-CN" sz="1500" dirty="0" smtClean="0">
                <a:latin typeface="+mn-ea"/>
                <a:sym typeface="+mn-ea"/>
              </a:endParaRPr>
            </a:p>
            <a:p>
              <a:pPr>
                <a:lnSpc>
                  <a:spcPct val="150000"/>
                </a:lnSpc>
              </a:pPr>
              <a:r>
                <a:rPr lang="en-US" altLang="zh-CN" sz="1500" dirty="0" smtClean="0">
                  <a:latin typeface="+mn-ea"/>
                  <a:sym typeface="+mn-ea"/>
                </a:rPr>
                <a:t>5.</a:t>
              </a:r>
              <a:r>
                <a:rPr lang="zh-CN" altLang="zh-CN" sz="1600" dirty="0" smtClean="0"/>
                <a:t>比赛设一等奖</a:t>
              </a:r>
              <a:r>
                <a:rPr lang="en-US" altLang="zh-CN" sz="1600" dirty="0" smtClean="0"/>
                <a:t>1</a:t>
              </a:r>
              <a:r>
                <a:rPr lang="zh-CN" altLang="zh-CN" sz="1600" dirty="0" smtClean="0"/>
                <a:t>个，二等奖</a:t>
              </a:r>
              <a:r>
                <a:rPr lang="en-US" altLang="zh-CN" sz="1600" dirty="0" smtClean="0"/>
                <a:t>1</a:t>
              </a:r>
              <a:r>
                <a:rPr lang="zh-CN" altLang="zh-CN" sz="1600" dirty="0" smtClean="0"/>
                <a:t>个，三等奖</a:t>
              </a:r>
              <a:r>
                <a:rPr lang="en-US" altLang="zh-CN" sz="1600" dirty="0" smtClean="0"/>
                <a:t>1</a:t>
              </a:r>
              <a:r>
                <a:rPr lang="zh-CN" altLang="zh-CN" sz="1600" dirty="0" smtClean="0"/>
                <a:t>个，优</a:t>
              </a:r>
              <a:r>
                <a:rPr lang="zh-CN" altLang="en-US" sz="1600" dirty="0" smtClean="0"/>
                <a:t>秀</a:t>
              </a:r>
              <a:r>
                <a:rPr lang="zh-CN" altLang="zh-CN" sz="1600" dirty="0" smtClean="0"/>
                <a:t>奖</a:t>
              </a:r>
              <a:r>
                <a:rPr lang="en-US" altLang="zh-CN" sz="1600" dirty="0" smtClean="0"/>
                <a:t>1</a:t>
              </a:r>
              <a:r>
                <a:rPr lang="zh-CN" altLang="en-US" sz="1600" dirty="0" smtClean="0"/>
                <a:t>个，</a:t>
              </a:r>
              <a:r>
                <a:rPr lang="zh-CN" altLang="zh-CN" sz="1600" dirty="0" smtClean="0"/>
                <a:t>按照得分高低评定，统一线上颁奖。</a:t>
              </a:r>
            </a:p>
            <a:p>
              <a:pPr>
                <a:lnSpc>
                  <a:spcPct val="150000"/>
                </a:lnSpc>
              </a:pPr>
              <a:endParaRPr lang="zh-CN" altLang="en-US" sz="1500" dirty="0" smtClean="0">
                <a:latin typeface="+mn-ea"/>
                <a:sym typeface="+mn-ea"/>
              </a:endParaRPr>
            </a:p>
          </p:txBody>
        </p:sp>
      </p:grpSp>
    </p:spTree>
    <p:extLst>
      <p:ext uri="{BB962C8B-B14F-4D97-AF65-F5344CB8AC3E}">
        <p14:creationId xmlns="" xmlns:p14="http://schemas.microsoft.com/office/powerpoint/2010/main" val="2193855458"/>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抢答题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672601"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186943"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656860"/>
              <a:ext cx="6690947" cy="461665"/>
            </a:xfrm>
            <a:prstGeom prst="rect">
              <a:avLst/>
            </a:prstGeom>
            <a:noFill/>
          </p:spPr>
          <p:txBody>
            <a:bodyPr wrap="square">
              <a:spAutoFit/>
            </a:bodyPr>
            <a:lstStyle/>
            <a:p>
              <a:r>
                <a:rPr lang="zh-CN" altLang="zh-CN" sz="2400" b="1" dirty="0" smtClean="0"/>
                <a:t>党的二十大代表应当具备哪些条件？</a:t>
              </a:r>
              <a:r>
                <a:rPr lang="zh-CN" altLang="zh-CN" sz="2400" dirty="0" smtClean="0"/>
                <a:t> </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第二题准备：</a:t>
            </a:r>
            <a:endParaRPr lang="en-US" altLang="zh-CN" sz="2400" dirty="0" smtClean="0">
              <a:solidFill>
                <a:prstClr val="black"/>
              </a:solidFill>
              <a:latin typeface="+mn-ea"/>
              <a:sym typeface="+mn-ea"/>
            </a:endParaRPr>
          </a:p>
        </p:txBody>
      </p:sp>
      <p:sp>
        <p:nvSpPr>
          <p:cNvPr id="29" name="圆角矩形 28"/>
          <p:cNvSpPr/>
          <p:nvPr/>
        </p:nvSpPr>
        <p:spPr>
          <a:xfrm>
            <a:off x="2962275" y="4095750"/>
            <a:ext cx="6496050" cy="1352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zh-CN" sz="2000" dirty="0" smtClean="0">
                <a:solidFill>
                  <a:schemeClr val="tx1"/>
                </a:solidFill>
              </a:rPr>
              <a:t>党的二十大代表应是共产党员中的优秀分子，带头尊崇党章、模范遵守党章，严格按照党员标准要求自己，具有共产党员的先进性，并在思想、政治、能力、作风、业绩、履职等六个方面具备相应的条件。</a:t>
            </a:r>
            <a:endParaRPr lang="zh-CN" altLang="en-US" sz="2000" dirty="0">
              <a:solidFill>
                <a:schemeClr val="tx1"/>
              </a:solidFill>
            </a:endParaRPr>
          </a:p>
        </p:txBody>
      </p:sp>
    </p:spTree>
    <p:extLst>
      <p:ext uri="{BB962C8B-B14F-4D97-AF65-F5344CB8AC3E}">
        <p14:creationId xmlns="" xmlns:p14="http://schemas.microsoft.com/office/powerpoint/2010/main" val="21938554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bg/>
                                          </p:spTgt>
                                        </p:tgtEl>
                                        <p:attrNameLst>
                                          <p:attrName>style.visibility</p:attrName>
                                        </p:attrNameLst>
                                      </p:cBhvr>
                                      <p:to>
                                        <p:strVal val="visible"/>
                                      </p:to>
                                    </p:set>
                                    <p:anim calcmode="lin" valueType="num">
                                      <p:cBhvr additive="base">
                                        <p:cTn id="13"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 calcmode="lin" valueType="num">
                                      <p:cBhvr additive="base">
                                        <p:cTn id="1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抢答题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672601"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186943"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656860"/>
              <a:ext cx="6690947" cy="461665"/>
            </a:xfrm>
            <a:prstGeom prst="rect">
              <a:avLst/>
            </a:prstGeom>
            <a:noFill/>
          </p:spPr>
          <p:txBody>
            <a:bodyPr wrap="square">
              <a:spAutoFit/>
            </a:bodyPr>
            <a:lstStyle/>
            <a:p>
              <a:r>
                <a:rPr lang="zh-CN" altLang="zh-CN" sz="2400" b="1" dirty="0" smtClean="0"/>
                <a:t>党的思想路线是什么？</a:t>
              </a:r>
              <a:r>
                <a:rPr lang="zh-CN" altLang="zh-CN" sz="2400" dirty="0" smtClean="0"/>
                <a:t> </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第三题准备：</a:t>
            </a:r>
            <a:endParaRPr lang="en-US" altLang="zh-CN" sz="2400" dirty="0" smtClean="0">
              <a:solidFill>
                <a:prstClr val="black"/>
              </a:solidFill>
              <a:latin typeface="+mn-ea"/>
              <a:sym typeface="+mn-ea"/>
            </a:endParaRPr>
          </a:p>
        </p:txBody>
      </p:sp>
      <p:sp>
        <p:nvSpPr>
          <p:cNvPr id="29" name="圆角矩形 28"/>
          <p:cNvSpPr/>
          <p:nvPr/>
        </p:nvSpPr>
        <p:spPr>
          <a:xfrm>
            <a:off x="2962275" y="4095750"/>
            <a:ext cx="6496050" cy="1352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smtClean="0">
                <a:solidFill>
                  <a:schemeClr val="tx1"/>
                </a:solidFill>
              </a:rPr>
              <a:t>党的思想路线是一切从实际出发，理论联系实际，实事求是，在实践中检验真理和发展真理。</a:t>
            </a:r>
            <a:endParaRPr lang="zh-CN" altLang="en-US" sz="2000" dirty="0">
              <a:solidFill>
                <a:schemeClr val="tx1"/>
              </a:solidFill>
            </a:endParaRPr>
          </a:p>
        </p:txBody>
      </p:sp>
    </p:spTree>
    <p:extLst>
      <p:ext uri="{BB962C8B-B14F-4D97-AF65-F5344CB8AC3E}">
        <p14:creationId xmlns="" xmlns:p14="http://schemas.microsoft.com/office/powerpoint/2010/main" val="21938554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bg/>
                                          </p:spTgt>
                                        </p:tgtEl>
                                        <p:attrNameLst>
                                          <p:attrName>style.visibility</p:attrName>
                                        </p:attrNameLst>
                                      </p:cBhvr>
                                      <p:to>
                                        <p:strVal val="visible"/>
                                      </p:to>
                                    </p:set>
                                    <p:anim calcmode="lin" valueType="num">
                                      <p:cBhvr additive="base">
                                        <p:cTn id="13"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 calcmode="lin" valueType="num">
                                      <p:cBhvr additive="base">
                                        <p:cTn id="1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抢答题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672601"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186943"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656860"/>
              <a:ext cx="6690947" cy="461665"/>
            </a:xfrm>
            <a:prstGeom prst="rect">
              <a:avLst/>
            </a:prstGeom>
            <a:noFill/>
          </p:spPr>
          <p:txBody>
            <a:bodyPr wrap="square">
              <a:spAutoFit/>
            </a:bodyPr>
            <a:lstStyle/>
            <a:p>
              <a:r>
                <a:rPr lang="zh-CN" altLang="zh-CN" sz="2400" b="1" dirty="0" smtClean="0"/>
                <a:t>二十大有哪些基本程序？</a:t>
              </a:r>
              <a:r>
                <a:rPr lang="zh-CN" altLang="zh-CN" sz="2400" dirty="0" smtClean="0"/>
                <a:t> </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第四题准备：</a:t>
            </a:r>
            <a:endParaRPr lang="en-US" altLang="zh-CN" sz="2400" dirty="0" smtClean="0">
              <a:solidFill>
                <a:prstClr val="black"/>
              </a:solidFill>
              <a:latin typeface="+mn-ea"/>
              <a:sym typeface="+mn-ea"/>
            </a:endParaRPr>
          </a:p>
        </p:txBody>
      </p:sp>
      <p:sp>
        <p:nvSpPr>
          <p:cNvPr id="29" name="圆角矩形 28"/>
          <p:cNvSpPr/>
          <p:nvPr/>
        </p:nvSpPr>
        <p:spPr>
          <a:xfrm>
            <a:off x="2962275" y="4095750"/>
            <a:ext cx="6496050" cy="1352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smtClean="0">
                <a:solidFill>
                  <a:schemeClr val="tx1"/>
                </a:solidFill>
              </a:rPr>
              <a:t>党的全国代表大会基本程序可分为党的全国代表大会筹备工作、党的全国代表大会预备会议和党的全国代表大会正式会议三个部分。</a:t>
            </a:r>
            <a:endParaRPr lang="zh-CN" altLang="en-US" sz="2000" dirty="0">
              <a:solidFill>
                <a:schemeClr val="tx1"/>
              </a:solidFill>
            </a:endParaRPr>
          </a:p>
        </p:txBody>
      </p:sp>
    </p:spTree>
    <p:extLst>
      <p:ext uri="{BB962C8B-B14F-4D97-AF65-F5344CB8AC3E}">
        <p14:creationId xmlns="" xmlns:p14="http://schemas.microsoft.com/office/powerpoint/2010/main" val="21938554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bg/>
                                          </p:spTgt>
                                        </p:tgtEl>
                                        <p:attrNameLst>
                                          <p:attrName>style.visibility</p:attrName>
                                        </p:attrNameLst>
                                      </p:cBhvr>
                                      <p:to>
                                        <p:strVal val="visible"/>
                                      </p:to>
                                    </p:set>
                                    <p:anim calcmode="lin" valueType="num">
                                      <p:cBhvr additive="base">
                                        <p:cTn id="13"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 calcmode="lin" valueType="num">
                                      <p:cBhvr additive="base">
                                        <p:cTn id="1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抢答题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672601"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186943"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409950"/>
              <a:ext cx="6690947" cy="830997"/>
            </a:xfrm>
            <a:prstGeom prst="rect">
              <a:avLst/>
            </a:prstGeom>
            <a:noFill/>
          </p:spPr>
          <p:txBody>
            <a:bodyPr wrap="square">
              <a:spAutoFit/>
            </a:bodyPr>
            <a:lstStyle/>
            <a:p>
              <a:r>
                <a:rPr lang="zh-CN" altLang="zh-CN" sz="2400" b="1" dirty="0" smtClean="0"/>
                <a:t> 代表名额是如何确定和分配的？</a:t>
              </a:r>
              <a:endParaRPr lang="zh-CN" altLang="zh-CN" sz="2400" dirty="0" smtClean="0"/>
            </a:p>
            <a:p>
              <a:r>
                <a:rPr lang="zh-CN" altLang="zh-CN" sz="2400" dirty="0" smtClean="0"/>
                <a:t> </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第五题准备：</a:t>
            </a:r>
            <a:endParaRPr lang="en-US" altLang="zh-CN" sz="2400" dirty="0" smtClean="0">
              <a:solidFill>
                <a:prstClr val="black"/>
              </a:solidFill>
              <a:latin typeface="+mn-ea"/>
              <a:sym typeface="+mn-ea"/>
            </a:endParaRPr>
          </a:p>
        </p:txBody>
      </p:sp>
      <p:sp>
        <p:nvSpPr>
          <p:cNvPr id="29" name="圆角矩形 28"/>
          <p:cNvSpPr/>
          <p:nvPr/>
        </p:nvSpPr>
        <p:spPr>
          <a:xfrm>
            <a:off x="2962275" y="4095749"/>
            <a:ext cx="6496050" cy="1609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smtClean="0">
                <a:solidFill>
                  <a:schemeClr val="tx1"/>
                </a:solidFill>
              </a:rPr>
              <a:t>二十大代表名额的分配，主要根据党组织数量和党员人数确定，同时考虑前几次党的全国代表大会代表名额等因素。当选二十大代表，要经过推荐提名、组织考察、确定代表候选人初步人选名单、确定代表候选人预备人选、会议选举五个主要环节。</a:t>
            </a:r>
          </a:p>
        </p:txBody>
      </p:sp>
    </p:spTree>
    <p:extLst>
      <p:ext uri="{BB962C8B-B14F-4D97-AF65-F5344CB8AC3E}">
        <p14:creationId xmlns="" xmlns:p14="http://schemas.microsoft.com/office/powerpoint/2010/main" val="21938554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bg/>
                                          </p:spTgt>
                                        </p:tgtEl>
                                        <p:attrNameLst>
                                          <p:attrName>style.visibility</p:attrName>
                                        </p:attrNameLst>
                                      </p:cBhvr>
                                      <p:to>
                                        <p:strVal val="visible"/>
                                      </p:to>
                                    </p:set>
                                    <p:anim calcmode="lin" valueType="num">
                                      <p:cBhvr additive="base">
                                        <p:cTn id="13"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 calcmode="lin" valueType="num">
                                      <p:cBhvr additive="base">
                                        <p:cTn id="1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抢答题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672601"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186943"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409950"/>
              <a:ext cx="6690947" cy="1200329"/>
            </a:xfrm>
            <a:prstGeom prst="rect">
              <a:avLst/>
            </a:prstGeom>
            <a:noFill/>
          </p:spPr>
          <p:txBody>
            <a:bodyPr wrap="square">
              <a:spAutoFit/>
            </a:bodyPr>
            <a:lstStyle/>
            <a:p>
              <a:r>
                <a:rPr lang="zh-CN" altLang="zh-CN" sz="2400" b="1" dirty="0" smtClean="0"/>
                <a:t>中国共产党成立后第一部章程是何时确定的</a:t>
              </a:r>
              <a:r>
                <a:rPr lang="en-US" altLang="zh-CN" sz="2400" b="1" dirty="0" smtClean="0"/>
                <a:t>?</a:t>
              </a:r>
              <a:endParaRPr lang="zh-CN" altLang="zh-CN" sz="2400" dirty="0" smtClean="0"/>
            </a:p>
            <a:p>
              <a:endParaRPr lang="zh-CN" altLang="zh-CN" sz="2400" dirty="0" smtClean="0"/>
            </a:p>
            <a:p>
              <a:r>
                <a:rPr lang="zh-CN" altLang="zh-CN" sz="2400" dirty="0" smtClean="0"/>
                <a:t> </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第六题准备：</a:t>
            </a:r>
            <a:endParaRPr lang="en-US" altLang="zh-CN" sz="2400" dirty="0" smtClean="0">
              <a:solidFill>
                <a:prstClr val="black"/>
              </a:solidFill>
              <a:latin typeface="+mn-ea"/>
              <a:sym typeface="+mn-ea"/>
            </a:endParaRPr>
          </a:p>
        </p:txBody>
      </p:sp>
      <p:sp>
        <p:nvSpPr>
          <p:cNvPr id="29" name="圆角矩形 28"/>
          <p:cNvSpPr/>
          <p:nvPr/>
        </p:nvSpPr>
        <p:spPr>
          <a:xfrm>
            <a:off x="2962275" y="4095750"/>
            <a:ext cx="6496050" cy="1228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000" dirty="0" smtClean="0">
                <a:solidFill>
                  <a:schemeClr val="tx1"/>
                </a:solidFill>
              </a:rPr>
              <a:t>1922</a:t>
            </a:r>
            <a:r>
              <a:rPr lang="zh-CN" altLang="en-US" sz="2000" dirty="0" smtClean="0">
                <a:solidFill>
                  <a:schemeClr val="tx1"/>
                </a:solidFill>
              </a:rPr>
              <a:t>年</a:t>
            </a:r>
            <a:r>
              <a:rPr lang="en-US" altLang="zh-CN" sz="2000" dirty="0" smtClean="0">
                <a:solidFill>
                  <a:schemeClr val="tx1"/>
                </a:solidFill>
              </a:rPr>
              <a:t>7</a:t>
            </a:r>
            <a:r>
              <a:rPr lang="zh-CN" altLang="en-US" sz="2000" dirty="0" smtClean="0">
                <a:solidFill>
                  <a:schemeClr val="tx1"/>
                </a:solidFill>
              </a:rPr>
              <a:t>月，中国共产党第二次全国代表大会讨论通过了</a:t>
            </a:r>
            <a:r>
              <a:rPr lang="en-US" altLang="zh-CN" sz="2000" dirty="0" smtClean="0">
                <a:solidFill>
                  <a:schemeClr val="tx1"/>
                </a:solidFill>
              </a:rPr>
              <a:t>《</a:t>
            </a:r>
            <a:r>
              <a:rPr lang="zh-CN" altLang="en-US" sz="2000" dirty="0" smtClean="0">
                <a:solidFill>
                  <a:schemeClr val="tx1"/>
                </a:solidFill>
              </a:rPr>
              <a:t>中国共产党章程</a:t>
            </a:r>
            <a:r>
              <a:rPr lang="en-US" altLang="zh-CN" sz="2000" dirty="0" smtClean="0">
                <a:solidFill>
                  <a:schemeClr val="tx1"/>
                </a:solidFill>
              </a:rPr>
              <a:t>》</a:t>
            </a:r>
            <a:r>
              <a:rPr lang="zh-CN" altLang="en-US" sz="2000" dirty="0" smtClean="0">
                <a:solidFill>
                  <a:schemeClr val="tx1"/>
                </a:solidFill>
              </a:rPr>
              <a:t>。</a:t>
            </a:r>
          </a:p>
        </p:txBody>
      </p:sp>
    </p:spTree>
    <p:extLst>
      <p:ext uri="{BB962C8B-B14F-4D97-AF65-F5344CB8AC3E}">
        <p14:creationId xmlns="" xmlns:p14="http://schemas.microsoft.com/office/powerpoint/2010/main" val="21938554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bg/>
                                          </p:spTgt>
                                        </p:tgtEl>
                                        <p:attrNameLst>
                                          <p:attrName>style.visibility</p:attrName>
                                        </p:attrNameLst>
                                      </p:cBhvr>
                                      <p:to>
                                        <p:strVal val="visible"/>
                                      </p:to>
                                    </p:set>
                                    <p:anim calcmode="lin" valueType="num">
                                      <p:cBhvr additive="base">
                                        <p:cTn id="13"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 calcmode="lin" valueType="num">
                                      <p:cBhvr additive="base">
                                        <p:cTn id="1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抢答题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672601"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186943"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409950"/>
              <a:ext cx="6690947" cy="1569660"/>
            </a:xfrm>
            <a:prstGeom prst="rect">
              <a:avLst/>
            </a:prstGeom>
            <a:noFill/>
          </p:spPr>
          <p:txBody>
            <a:bodyPr wrap="square">
              <a:spAutoFit/>
            </a:bodyPr>
            <a:lstStyle/>
            <a:p>
              <a:r>
                <a:rPr lang="zh-CN" altLang="zh-CN" sz="2400" b="1" dirty="0" smtClean="0"/>
                <a:t>十年来，我们经历了对党和人民事业具有重大现实意义和深远历史意义的三件大事是？</a:t>
              </a:r>
              <a:endParaRPr lang="zh-CN" altLang="zh-CN" sz="2400" dirty="0" smtClean="0"/>
            </a:p>
            <a:p>
              <a:endParaRPr lang="zh-CN" altLang="zh-CN" sz="2400" dirty="0" smtClean="0"/>
            </a:p>
            <a:p>
              <a:r>
                <a:rPr lang="zh-CN" altLang="zh-CN" sz="2400" dirty="0" smtClean="0"/>
                <a:t> </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第七题准备：</a:t>
            </a:r>
            <a:endParaRPr lang="en-US" altLang="zh-CN" sz="2400" dirty="0" smtClean="0">
              <a:solidFill>
                <a:prstClr val="black"/>
              </a:solidFill>
              <a:latin typeface="+mn-ea"/>
              <a:sym typeface="+mn-ea"/>
            </a:endParaRPr>
          </a:p>
        </p:txBody>
      </p:sp>
      <p:sp>
        <p:nvSpPr>
          <p:cNvPr id="29" name="圆角矩形 28"/>
          <p:cNvSpPr/>
          <p:nvPr/>
        </p:nvSpPr>
        <p:spPr>
          <a:xfrm>
            <a:off x="2828925" y="4362450"/>
            <a:ext cx="6496050" cy="1228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smtClean="0">
                <a:solidFill>
                  <a:schemeClr val="tx1"/>
                </a:solidFill>
              </a:rPr>
              <a:t>迎来中国共产党成立一百周年；中国特色社会主义进入新时代；完成脱贫攻坚、全面建成小康社会的历史任务，实现第一个百年奋斗目标。</a:t>
            </a:r>
          </a:p>
        </p:txBody>
      </p:sp>
    </p:spTree>
    <p:extLst>
      <p:ext uri="{BB962C8B-B14F-4D97-AF65-F5344CB8AC3E}">
        <p14:creationId xmlns="" xmlns:p14="http://schemas.microsoft.com/office/powerpoint/2010/main" val="21938554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bg/>
                                          </p:spTgt>
                                        </p:tgtEl>
                                        <p:attrNameLst>
                                          <p:attrName>style.visibility</p:attrName>
                                        </p:attrNameLst>
                                      </p:cBhvr>
                                      <p:to>
                                        <p:strVal val="visible"/>
                                      </p:to>
                                    </p:set>
                                    <p:anim calcmode="lin" valueType="num">
                                      <p:cBhvr additive="base">
                                        <p:cTn id="13"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 calcmode="lin" valueType="num">
                                      <p:cBhvr additive="base">
                                        <p:cTn id="1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抢答题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672601"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186943"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600450"/>
              <a:ext cx="6690947" cy="830997"/>
            </a:xfrm>
            <a:prstGeom prst="rect">
              <a:avLst/>
            </a:prstGeom>
            <a:noFill/>
          </p:spPr>
          <p:txBody>
            <a:bodyPr wrap="square">
              <a:spAutoFit/>
            </a:bodyPr>
            <a:lstStyle/>
            <a:p>
              <a:r>
                <a:rPr lang="zh-CN" altLang="zh-CN" sz="2400" b="1" dirty="0" smtClean="0"/>
                <a:t>申请入党的基本条件有哪些？</a:t>
              </a:r>
              <a:endParaRPr lang="zh-CN" altLang="zh-CN" sz="2400" dirty="0" smtClean="0"/>
            </a:p>
            <a:p>
              <a:r>
                <a:rPr lang="zh-CN" altLang="zh-CN" sz="2400" dirty="0" smtClean="0"/>
                <a:t> </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第八题准备：</a:t>
            </a:r>
            <a:endParaRPr lang="en-US" altLang="zh-CN" sz="2400" dirty="0" smtClean="0">
              <a:solidFill>
                <a:prstClr val="black"/>
              </a:solidFill>
              <a:latin typeface="+mn-ea"/>
              <a:sym typeface="+mn-ea"/>
            </a:endParaRPr>
          </a:p>
        </p:txBody>
      </p:sp>
      <p:sp>
        <p:nvSpPr>
          <p:cNvPr id="29" name="圆角矩形 28"/>
          <p:cNvSpPr/>
          <p:nvPr/>
        </p:nvSpPr>
        <p:spPr>
          <a:xfrm>
            <a:off x="2828925" y="4029075"/>
            <a:ext cx="6496050" cy="15621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000" dirty="0" smtClean="0">
                <a:solidFill>
                  <a:schemeClr val="tx1"/>
                </a:solidFill>
              </a:rPr>
              <a:t>年满十八岁的中国工人、农民、军人、知识分子和其他社会阶层的先进分子，承认党的纲领和章程，愿意参加党的一个组织并在其中积极工作、执行党的决议和按期交纳党费的，可以申请加入中国共产党。</a:t>
            </a:r>
            <a:endParaRPr lang="zh-CN" altLang="zh-CN" sz="2000" dirty="0">
              <a:solidFill>
                <a:schemeClr val="tx1"/>
              </a:solidFill>
            </a:endParaRPr>
          </a:p>
        </p:txBody>
      </p:sp>
    </p:spTree>
    <p:extLst>
      <p:ext uri="{BB962C8B-B14F-4D97-AF65-F5344CB8AC3E}">
        <p14:creationId xmlns="" xmlns:p14="http://schemas.microsoft.com/office/powerpoint/2010/main" val="21938554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bg/>
                                          </p:spTgt>
                                        </p:tgtEl>
                                        <p:attrNameLst>
                                          <p:attrName>style.visibility</p:attrName>
                                        </p:attrNameLst>
                                      </p:cBhvr>
                                      <p:to>
                                        <p:strVal val="visible"/>
                                      </p:to>
                                    </p:set>
                                    <p:anim calcmode="lin" valueType="num">
                                      <p:cBhvr additive="base">
                                        <p:cTn id="13"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 calcmode="lin" valueType="num">
                                      <p:cBhvr additive="base">
                                        <p:cTn id="1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抢答题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672601"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186943"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600450"/>
              <a:ext cx="6690947" cy="461665"/>
            </a:xfrm>
            <a:prstGeom prst="rect">
              <a:avLst/>
            </a:prstGeom>
            <a:noFill/>
          </p:spPr>
          <p:txBody>
            <a:bodyPr wrap="square">
              <a:spAutoFit/>
            </a:bodyPr>
            <a:lstStyle/>
            <a:p>
              <a:r>
                <a:rPr lang="zh-CN" altLang="zh-CN" sz="2400" b="1" dirty="0" smtClean="0"/>
                <a:t>选举产生了多少名出席党的二十大代表</a:t>
              </a:r>
              <a:r>
                <a:rPr lang="en-US" altLang="zh-CN" sz="2400" b="1" dirty="0" smtClean="0"/>
                <a:t>?</a:t>
              </a:r>
              <a:r>
                <a:rPr lang="zh-CN" altLang="zh-CN" sz="2400" dirty="0" smtClean="0"/>
                <a:t> </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第九题准备：</a:t>
            </a:r>
            <a:endParaRPr lang="en-US" altLang="zh-CN" sz="2400" dirty="0" smtClean="0">
              <a:solidFill>
                <a:prstClr val="black"/>
              </a:solidFill>
              <a:latin typeface="+mn-ea"/>
              <a:sym typeface="+mn-ea"/>
            </a:endParaRPr>
          </a:p>
        </p:txBody>
      </p:sp>
      <p:sp>
        <p:nvSpPr>
          <p:cNvPr id="29" name="圆角矩形 28"/>
          <p:cNvSpPr/>
          <p:nvPr/>
        </p:nvSpPr>
        <p:spPr>
          <a:xfrm>
            <a:off x="2828925" y="4295775"/>
            <a:ext cx="6496050" cy="11049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000" dirty="0" smtClean="0">
                <a:solidFill>
                  <a:schemeClr val="tx1"/>
                </a:solidFill>
              </a:rPr>
              <a:t>选举产生了</a:t>
            </a:r>
            <a:r>
              <a:rPr lang="en-US" altLang="zh-CN" sz="2000" dirty="0" smtClean="0">
                <a:solidFill>
                  <a:schemeClr val="tx1"/>
                </a:solidFill>
              </a:rPr>
              <a:t>2296</a:t>
            </a:r>
            <a:r>
              <a:rPr lang="zh-CN" altLang="zh-CN" sz="2000" dirty="0" smtClean="0">
                <a:solidFill>
                  <a:schemeClr val="tx1"/>
                </a:solidFill>
              </a:rPr>
              <a:t>名出席党的二十大代表</a:t>
            </a:r>
            <a:endParaRPr lang="zh-CN" altLang="zh-CN" sz="2000" dirty="0">
              <a:solidFill>
                <a:schemeClr val="tx1"/>
              </a:solidFill>
            </a:endParaRPr>
          </a:p>
        </p:txBody>
      </p:sp>
    </p:spTree>
    <p:extLst>
      <p:ext uri="{BB962C8B-B14F-4D97-AF65-F5344CB8AC3E}">
        <p14:creationId xmlns="" xmlns:p14="http://schemas.microsoft.com/office/powerpoint/2010/main" val="21938554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bg/>
                                          </p:spTgt>
                                        </p:tgtEl>
                                        <p:attrNameLst>
                                          <p:attrName>style.visibility</p:attrName>
                                        </p:attrNameLst>
                                      </p:cBhvr>
                                      <p:to>
                                        <p:strVal val="visible"/>
                                      </p:to>
                                    </p:set>
                                    <p:anim calcmode="lin" valueType="num">
                                      <p:cBhvr additive="base">
                                        <p:cTn id="13"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 calcmode="lin" valueType="num">
                                      <p:cBhvr additive="base">
                                        <p:cTn id="1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抢答题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672601"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186943"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467100"/>
              <a:ext cx="6690947" cy="830997"/>
            </a:xfrm>
            <a:prstGeom prst="rect">
              <a:avLst/>
            </a:prstGeom>
            <a:noFill/>
          </p:spPr>
          <p:txBody>
            <a:bodyPr wrap="square">
              <a:spAutoFit/>
            </a:bodyPr>
            <a:lstStyle/>
            <a:p>
              <a:r>
                <a:rPr lang="zh-CN" altLang="zh-CN" sz="2400" b="1" dirty="0" smtClean="0"/>
                <a:t>中央委员会全体会议由中央政治局召集，每年至少举行几次？</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第十题准备：</a:t>
            </a:r>
            <a:endParaRPr lang="en-US" altLang="zh-CN" sz="2400" dirty="0" smtClean="0">
              <a:solidFill>
                <a:prstClr val="black"/>
              </a:solidFill>
              <a:latin typeface="+mn-ea"/>
              <a:sym typeface="+mn-ea"/>
            </a:endParaRPr>
          </a:p>
        </p:txBody>
      </p:sp>
      <p:sp>
        <p:nvSpPr>
          <p:cNvPr id="29" name="圆角矩形 28"/>
          <p:cNvSpPr/>
          <p:nvPr/>
        </p:nvSpPr>
        <p:spPr>
          <a:xfrm>
            <a:off x="2828925" y="4295775"/>
            <a:ext cx="6496050" cy="11049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tx1"/>
                </a:solidFill>
              </a:rPr>
              <a:t>每年至少举行一次</a:t>
            </a:r>
          </a:p>
        </p:txBody>
      </p:sp>
    </p:spTree>
    <p:extLst>
      <p:ext uri="{BB962C8B-B14F-4D97-AF65-F5344CB8AC3E}">
        <p14:creationId xmlns="" xmlns:p14="http://schemas.microsoft.com/office/powerpoint/2010/main" val="21938554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bg/>
                                          </p:spTgt>
                                        </p:tgtEl>
                                        <p:attrNameLst>
                                          <p:attrName>style.visibility</p:attrName>
                                        </p:attrNameLst>
                                      </p:cBhvr>
                                      <p:to>
                                        <p:strVal val="visible"/>
                                      </p:to>
                                    </p:set>
                                    <p:anim calcmode="lin" valueType="num">
                                      <p:cBhvr additive="base">
                                        <p:cTn id="13"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 calcmode="lin" valueType="num">
                                      <p:cBhvr additive="base">
                                        <p:cTn id="1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抢答题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672601"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186943"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467100"/>
              <a:ext cx="6690947" cy="461665"/>
            </a:xfrm>
            <a:prstGeom prst="rect">
              <a:avLst/>
            </a:prstGeom>
            <a:noFill/>
          </p:spPr>
          <p:txBody>
            <a:bodyPr wrap="square">
              <a:spAutoFit/>
            </a:bodyPr>
            <a:lstStyle/>
            <a:p>
              <a:r>
                <a:rPr lang="zh-CN" altLang="zh-CN" sz="2400" b="1" dirty="0" smtClean="0"/>
                <a:t> 疫情防控宣传标语口号？</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第十一题准备：</a:t>
            </a:r>
            <a:endParaRPr lang="en-US" altLang="zh-CN" sz="2400" dirty="0" smtClean="0">
              <a:solidFill>
                <a:prstClr val="black"/>
              </a:solidFill>
              <a:latin typeface="+mn-ea"/>
              <a:sym typeface="+mn-ea"/>
            </a:endParaRPr>
          </a:p>
        </p:txBody>
      </p:sp>
      <p:sp>
        <p:nvSpPr>
          <p:cNvPr id="29" name="圆角矩形 28"/>
          <p:cNvSpPr/>
          <p:nvPr/>
        </p:nvSpPr>
        <p:spPr>
          <a:xfrm>
            <a:off x="2828925" y="4191000"/>
            <a:ext cx="6496050" cy="11049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tx1"/>
                </a:solidFill>
              </a:rPr>
              <a:t>依法科学加强防控 坚决遏制疫情蔓延</a:t>
            </a:r>
          </a:p>
          <a:p>
            <a:r>
              <a:rPr lang="zh-CN" altLang="en-US" sz="2000" dirty="0" smtClean="0">
                <a:solidFill>
                  <a:schemeClr val="tx1"/>
                </a:solidFill>
              </a:rPr>
              <a:t>弘扬社会正气 坚决抵制疫情谣言散布</a:t>
            </a:r>
          </a:p>
          <a:p>
            <a:r>
              <a:rPr lang="zh-CN" altLang="en-US" sz="2000" dirty="0" smtClean="0">
                <a:solidFill>
                  <a:schemeClr val="tx1"/>
                </a:solidFill>
              </a:rPr>
              <a:t>投身防控一线 践行初心使命 体现责任担当</a:t>
            </a:r>
          </a:p>
        </p:txBody>
      </p:sp>
    </p:spTree>
    <p:extLst>
      <p:ext uri="{BB962C8B-B14F-4D97-AF65-F5344CB8AC3E}">
        <p14:creationId xmlns="" xmlns:p14="http://schemas.microsoft.com/office/powerpoint/2010/main" val="21938554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bg/>
                                          </p:spTgt>
                                        </p:tgtEl>
                                        <p:attrNameLst>
                                          <p:attrName>style.visibility</p:attrName>
                                        </p:attrNameLst>
                                      </p:cBhvr>
                                      <p:to>
                                        <p:strVal val="visible"/>
                                      </p:to>
                                    </p:set>
                                    <p:anim calcmode="lin" valueType="num">
                                      <p:cBhvr additive="base">
                                        <p:cTn id="13"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 calcmode="lin" valueType="num">
                                      <p:cBhvr additive="base">
                                        <p:cTn id="1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9">
                                            <p:txEl>
                                              <p:pRg st="1" end="1"/>
                                            </p:txEl>
                                          </p:spTgt>
                                        </p:tgtEl>
                                        <p:attrNameLst>
                                          <p:attrName>style.visibility</p:attrName>
                                        </p:attrNameLst>
                                      </p:cBhvr>
                                      <p:to>
                                        <p:strVal val="visible"/>
                                      </p:to>
                                    </p:set>
                                    <p:anim calcmode="lin" valueType="num">
                                      <p:cBhvr additive="base">
                                        <p:cTn id="21"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9">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9">
                                            <p:txEl>
                                              <p:pRg st="2" end="2"/>
                                            </p:txEl>
                                          </p:spTgt>
                                        </p:tgtEl>
                                        <p:attrNameLst>
                                          <p:attrName>style.visibility</p:attrName>
                                        </p:attrNameLst>
                                      </p:cBhvr>
                                      <p:to>
                                        <p:strVal val="visible"/>
                                      </p:to>
                                    </p:set>
                                    <p:anim calcmode="lin" valueType="num">
                                      <p:cBhvr additive="base">
                                        <p:cTn id="25"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693503" y="1032107"/>
            <a:ext cx="8494068" cy="1454259"/>
            <a:chOff x="1860551" y="1032107"/>
            <a:chExt cx="849406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观众答题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663076"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139318"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3"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20660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2778369"/>
              <a:ext cx="6690947" cy="2862322"/>
            </a:xfrm>
            <a:prstGeom prst="rect">
              <a:avLst/>
            </a:prstGeom>
            <a:noFill/>
          </p:spPr>
          <p:txBody>
            <a:bodyPr wrap="square">
              <a:spAutoFit/>
            </a:bodyPr>
            <a:lstStyle/>
            <a:p>
              <a:pPr>
                <a:lnSpc>
                  <a:spcPct val="150000"/>
                </a:lnSpc>
              </a:pPr>
              <a:r>
                <a:rPr lang="zh-CN" altLang="en-US" sz="2400" dirty="0" smtClean="0">
                  <a:latin typeface="+mn-ea"/>
                  <a:sym typeface="+mn-ea"/>
                </a:rPr>
                <a:t>为提高我院干部职工对党的二十大精神学习效果，这次知识竞赛还增加了观众答题，在主持人读完题目后，观众可以在聊天室输入</a:t>
              </a:r>
              <a:r>
                <a:rPr lang="en-US" altLang="zh-CN" sz="2400" dirty="0" smtClean="0">
                  <a:latin typeface="+mn-ea"/>
                  <a:sym typeface="+mn-ea"/>
                </a:rPr>
                <a:t>888</a:t>
              </a:r>
              <a:r>
                <a:rPr lang="zh-CN" altLang="en-US" sz="2400" dirty="0" smtClean="0">
                  <a:latin typeface="+mn-ea"/>
                  <a:sym typeface="+mn-ea"/>
                </a:rPr>
                <a:t>，最先输入</a:t>
              </a:r>
              <a:r>
                <a:rPr lang="en-US" altLang="zh-CN" sz="2400" dirty="0" smtClean="0">
                  <a:latin typeface="+mn-ea"/>
                  <a:sym typeface="+mn-ea"/>
                </a:rPr>
                <a:t>888</a:t>
              </a:r>
              <a:r>
                <a:rPr lang="zh-CN" altLang="en-US" sz="2400" dirty="0" smtClean="0">
                  <a:latin typeface="+mn-ea"/>
                  <a:sym typeface="+mn-ea"/>
                </a:rPr>
                <a:t>的观众进行回答，答对有奖，答错没奖，本次设置</a:t>
              </a:r>
              <a:r>
                <a:rPr lang="en-US" altLang="zh-CN" sz="2400" dirty="0" smtClean="0">
                  <a:latin typeface="+mn-ea"/>
                  <a:sym typeface="+mn-ea"/>
                </a:rPr>
                <a:t>5</a:t>
              </a:r>
              <a:r>
                <a:rPr lang="zh-CN" altLang="en-US" sz="2400" dirty="0" smtClean="0">
                  <a:latin typeface="+mn-ea"/>
                  <a:sym typeface="+mn-ea"/>
                </a:rPr>
                <a:t>个最佳观众奖，与参赛队统一颁奖。</a:t>
              </a:r>
            </a:p>
          </p:txBody>
        </p:sp>
      </p:grpSp>
    </p:spTree>
    <p:extLst>
      <p:ext uri="{BB962C8B-B14F-4D97-AF65-F5344CB8AC3E}">
        <p14:creationId xmlns="" xmlns:p14="http://schemas.microsoft.com/office/powerpoint/2010/main" val="2193855458"/>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抢答题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672601"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186943"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467100"/>
              <a:ext cx="6690947" cy="830997"/>
            </a:xfrm>
            <a:prstGeom prst="rect">
              <a:avLst/>
            </a:prstGeom>
            <a:noFill/>
          </p:spPr>
          <p:txBody>
            <a:bodyPr wrap="square">
              <a:spAutoFit/>
            </a:bodyPr>
            <a:lstStyle/>
            <a:p>
              <a:r>
                <a:rPr lang="zh-CN" altLang="zh-CN" sz="2400" b="1" dirty="0" smtClean="0"/>
                <a:t>什么是全面建设社会主义现代化国家的基础性、战略性支撑？</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第十二题准备：</a:t>
            </a:r>
            <a:endParaRPr lang="en-US" altLang="zh-CN" sz="2400" dirty="0" smtClean="0">
              <a:solidFill>
                <a:prstClr val="black"/>
              </a:solidFill>
              <a:latin typeface="+mn-ea"/>
              <a:sym typeface="+mn-ea"/>
            </a:endParaRPr>
          </a:p>
        </p:txBody>
      </p:sp>
      <p:sp>
        <p:nvSpPr>
          <p:cNvPr id="29" name="圆角矩形 28"/>
          <p:cNvSpPr/>
          <p:nvPr/>
        </p:nvSpPr>
        <p:spPr>
          <a:xfrm>
            <a:off x="2828925" y="4391025"/>
            <a:ext cx="6496050" cy="11049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tx1"/>
                </a:solidFill>
              </a:rPr>
              <a:t>教育、科技、人才</a:t>
            </a:r>
          </a:p>
        </p:txBody>
      </p:sp>
    </p:spTree>
    <p:extLst>
      <p:ext uri="{BB962C8B-B14F-4D97-AF65-F5344CB8AC3E}">
        <p14:creationId xmlns="" xmlns:p14="http://schemas.microsoft.com/office/powerpoint/2010/main" val="21938554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bg/>
                                          </p:spTgt>
                                        </p:tgtEl>
                                        <p:attrNameLst>
                                          <p:attrName>style.visibility</p:attrName>
                                        </p:attrNameLst>
                                      </p:cBhvr>
                                      <p:to>
                                        <p:strVal val="visible"/>
                                      </p:to>
                                    </p:set>
                                    <p:anim calcmode="lin" valueType="num">
                                      <p:cBhvr additive="base">
                                        <p:cTn id="13"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 calcmode="lin" valueType="num">
                                      <p:cBhvr additive="base">
                                        <p:cTn id="1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抢答题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672601"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186943"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467100"/>
              <a:ext cx="6690947" cy="461665"/>
            </a:xfrm>
            <a:prstGeom prst="rect">
              <a:avLst/>
            </a:prstGeom>
            <a:noFill/>
          </p:spPr>
          <p:txBody>
            <a:bodyPr wrap="square">
              <a:spAutoFit/>
            </a:bodyPr>
            <a:lstStyle/>
            <a:p>
              <a:r>
                <a:rPr lang="zh-CN" altLang="zh-CN" sz="2400" b="1" dirty="0" smtClean="0"/>
                <a:t>高质量发展是全面建设社会主义现代化国家的？</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第十三题准备：</a:t>
            </a:r>
            <a:endParaRPr lang="en-US" altLang="zh-CN" sz="2400" dirty="0" smtClean="0">
              <a:solidFill>
                <a:prstClr val="black"/>
              </a:solidFill>
              <a:latin typeface="+mn-ea"/>
              <a:sym typeface="+mn-ea"/>
            </a:endParaRPr>
          </a:p>
        </p:txBody>
      </p:sp>
      <p:sp>
        <p:nvSpPr>
          <p:cNvPr id="29" name="圆角矩形 28"/>
          <p:cNvSpPr/>
          <p:nvPr/>
        </p:nvSpPr>
        <p:spPr>
          <a:xfrm>
            <a:off x="2828925" y="4162425"/>
            <a:ext cx="6496050" cy="11049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000" dirty="0" smtClean="0">
                <a:solidFill>
                  <a:schemeClr val="tx1"/>
                </a:solidFill>
              </a:rPr>
              <a:t>首要任务</a:t>
            </a:r>
            <a:endParaRPr lang="zh-CN" altLang="zh-CN" sz="2000" dirty="0">
              <a:solidFill>
                <a:schemeClr val="tx1"/>
              </a:solidFill>
            </a:endParaRPr>
          </a:p>
        </p:txBody>
      </p:sp>
    </p:spTree>
    <p:extLst>
      <p:ext uri="{BB962C8B-B14F-4D97-AF65-F5344CB8AC3E}">
        <p14:creationId xmlns="" xmlns:p14="http://schemas.microsoft.com/office/powerpoint/2010/main" val="21938554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bg/>
                                          </p:spTgt>
                                        </p:tgtEl>
                                        <p:attrNameLst>
                                          <p:attrName>style.visibility</p:attrName>
                                        </p:attrNameLst>
                                      </p:cBhvr>
                                      <p:to>
                                        <p:strVal val="visible"/>
                                      </p:to>
                                    </p:set>
                                    <p:anim calcmode="lin" valueType="num">
                                      <p:cBhvr additive="base">
                                        <p:cTn id="13"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 calcmode="lin" valueType="num">
                                      <p:cBhvr additive="base">
                                        <p:cTn id="1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抢答题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672601"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186943"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467100"/>
              <a:ext cx="6690947" cy="461665"/>
            </a:xfrm>
            <a:prstGeom prst="rect">
              <a:avLst/>
            </a:prstGeom>
            <a:noFill/>
          </p:spPr>
          <p:txBody>
            <a:bodyPr wrap="square">
              <a:spAutoFit/>
            </a:bodyPr>
            <a:lstStyle/>
            <a:p>
              <a:r>
                <a:rPr lang="zh-CN" altLang="zh-CN" sz="2400" b="1" dirty="0" smtClean="0"/>
                <a:t>什么是中国共产党的象征和标志？</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第十四题准备：</a:t>
            </a:r>
            <a:endParaRPr lang="en-US" altLang="zh-CN" sz="2400" dirty="0" smtClean="0">
              <a:solidFill>
                <a:prstClr val="black"/>
              </a:solidFill>
              <a:latin typeface="+mn-ea"/>
              <a:sym typeface="+mn-ea"/>
            </a:endParaRPr>
          </a:p>
        </p:txBody>
      </p:sp>
      <p:sp>
        <p:nvSpPr>
          <p:cNvPr id="29" name="圆角矩形 28"/>
          <p:cNvSpPr/>
          <p:nvPr/>
        </p:nvSpPr>
        <p:spPr>
          <a:xfrm>
            <a:off x="2828925" y="4162425"/>
            <a:ext cx="6496050" cy="11049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tx1"/>
                </a:solidFill>
              </a:rPr>
              <a:t>中国共产党的党徽党旗</a:t>
            </a:r>
          </a:p>
        </p:txBody>
      </p:sp>
    </p:spTree>
    <p:extLst>
      <p:ext uri="{BB962C8B-B14F-4D97-AF65-F5344CB8AC3E}">
        <p14:creationId xmlns="" xmlns:p14="http://schemas.microsoft.com/office/powerpoint/2010/main" val="21938554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bg/>
                                          </p:spTgt>
                                        </p:tgtEl>
                                        <p:attrNameLst>
                                          <p:attrName>style.visibility</p:attrName>
                                        </p:attrNameLst>
                                      </p:cBhvr>
                                      <p:to>
                                        <p:strVal val="visible"/>
                                      </p:to>
                                    </p:set>
                                    <p:anim calcmode="lin" valueType="num">
                                      <p:cBhvr additive="base">
                                        <p:cTn id="13"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 calcmode="lin" valueType="num">
                                      <p:cBhvr additive="base">
                                        <p:cTn id="1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抢答题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672601"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186943"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467100"/>
              <a:ext cx="6690947" cy="461665"/>
            </a:xfrm>
            <a:prstGeom prst="rect">
              <a:avLst/>
            </a:prstGeom>
            <a:noFill/>
          </p:spPr>
          <p:txBody>
            <a:bodyPr wrap="square">
              <a:spAutoFit/>
            </a:bodyPr>
            <a:lstStyle/>
            <a:p>
              <a:r>
                <a:rPr lang="zh-CN" altLang="zh-CN" sz="2400" b="1" dirty="0" smtClean="0"/>
                <a:t>党的执政兴国的第一要务是什么？</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第十五题准备：</a:t>
            </a:r>
            <a:endParaRPr lang="en-US" altLang="zh-CN" sz="2400" dirty="0" smtClean="0">
              <a:solidFill>
                <a:prstClr val="black"/>
              </a:solidFill>
              <a:latin typeface="+mn-ea"/>
              <a:sym typeface="+mn-ea"/>
            </a:endParaRPr>
          </a:p>
        </p:txBody>
      </p:sp>
      <p:sp>
        <p:nvSpPr>
          <p:cNvPr id="29" name="圆角矩形 28"/>
          <p:cNvSpPr/>
          <p:nvPr/>
        </p:nvSpPr>
        <p:spPr>
          <a:xfrm>
            <a:off x="2828925" y="4162425"/>
            <a:ext cx="6496050" cy="11049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tx1"/>
                </a:solidFill>
              </a:rPr>
              <a:t>发展</a:t>
            </a:r>
          </a:p>
        </p:txBody>
      </p:sp>
    </p:spTree>
    <p:extLst>
      <p:ext uri="{BB962C8B-B14F-4D97-AF65-F5344CB8AC3E}">
        <p14:creationId xmlns="" xmlns:p14="http://schemas.microsoft.com/office/powerpoint/2010/main" val="21938554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bg/>
                                          </p:spTgt>
                                        </p:tgtEl>
                                        <p:attrNameLst>
                                          <p:attrName>style.visibility</p:attrName>
                                        </p:attrNameLst>
                                      </p:cBhvr>
                                      <p:to>
                                        <p:strVal val="visible"/>
                                      </p:to>
                                    </p:set>
                                    <p:anim calcmode="lin" valueType="num">
                                      <p:cBhvr additive="base">
                                        <p:cTn id="13"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 calcmode="lin" valueType="num">
                                      <p:cBhvr additive="base">
                                        <p:cTn id="1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抢答题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672601"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186943"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467100"/>
              <a:ext cx="6690947" cy="461665"/>
            </a:xfrm>
            <a:prstGeom prst="rect">
              <a:avLst/>
            </a:prstGeom>
            <a:noFill/>
          </p:spPr>
          <p:txBody>
            <a:bodyPr wrap="square">
              <a:spAutoFit/>
            </a:bodyPr>
            <a:lstStyle/>
            <a:p>
              <a:r>
                <a:rPr lang="zh-CN" altLang="zh-CN" sz="2400" b="1" dirty="0" smtClean="0"/>
                <a:t>党的最大政治优势是什么？</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第十六题准备：</a:t>
            </a:r>
            <a:endParaRPr lang="en-US" altLang="zh-CN" sz="2400" dirty="0" smtClean="0">
              <a:solidFill>
                <a:prstClr val="black"/>
              </a:solidFill>
              <a:latin typeface="+mn-ea"/>
              <a:sym typeface="+mn-ea"/>
            </a:endParaRPr>
          </a:p>
        </p:txBody>
      </p:sp>
      <p:sp>
        <p:nvSpPr>
          <p:cNvPr id="29" name="圆角矩形 28"/>
          <p:cNvSpPr/>
          <p:nvPr/>
        </p:nvSpPr>
        <p:spPr>
          <a:xfrm>
            <a:off x="2828925" y="4162425"/>
            <a:ext cx="6496050" cy="11049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tx1"/>
                </a:solidFill>
              </a:rPr>
              <a:t>密切联系群众</a:t>
            </a:r>
          </a:p>
        </p:txBody>
      </p:sp>
    </p:spTree>
    <p:extLst>
      <p:ext uri="{BB962C8B-B14F-4D97-AF65-F5344CB8AC3E}">
        <p14:creationId xmlns="" xmlns:p14="http://schemas.microsoft.com/office/powerpoint/2010/main" val="21938554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bg/>
                                          </p:spTgt>
                                        </p:tgtEl>
                                        <p:attrNameLst>
                                          <p:attrName>style.visibility</p:attrName>
                                        </p:attrNameLst>
                                      </p:cBhvr>
                                      <p:to>
                                        <p:strVal val="visible"/>
                                      </p:to>
                                    </p:set>
                                    <p:anim calcmode="lin" valueType="num">
                                      <p:cBhvr additive="base">
                                        <p:cTn id="13"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 calcmode="lin" valueType="num">
                                      <p:cBhvr additive="base">
                                        <p:cTn id="1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抢答题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672601"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186943"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467100"/>
              <a:ext cx="6690947" cy="461665"/>
            </a:xfrm>
            <a:prstGeom prst="rect">
              <a:avLst/>
            </a:prstGeom>
            <a:noFill/>
          </p:spPr>
          <p:txBody>
            <a:bodyPr wrap="square">
              <a:spAutoFit/>
            </a:bodyPr>
            <a:lstStyle/>
            <a:p>
              <a:r>
                <a:rPr lang="zh-CN" altLang="zh-CN" sz="2400" b="1" dirty="0" smtClean="0"/>
                <a:t>党的最高理想和最终目标是什么？</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第十七题准备：</a:t>
            </a:r>
            <a:endParaRPr lang="en-US" altLang="zh-CN" sz="2400" dirty="0" smtClean="0">
              <a:solidFill>
                <a:prstClr val="black"/>
              </a:solidFill>
              <a:latin typeface="+mn-ea"/>
              <a:sym typeface="+mn-ea"/>
            </a:endParaRPr>
          </a:p>
        </p:txBody>
      </p:sp>
      <p:sp>
        <p:nvSpPr>
          <p:cNvPr id="29" name="圆角矩形 28"/>
          <p:cNvSpPr/>
          <p:nvPr/>
        </p:nvSpPr>
        <p:spPr>
          <a:xfrm>
            <a:off x="2828925" y="4162425"/>
            <a:ext cx="6496050" cy="11049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tx1"/>
                </a:solidFill>
              </a:rPr>
              <a:t>实现共产主义</a:t>
            </a:r>
          </a:p>
        </p:txBody>
      </p:sp>
    </p:spTree>
    <p:extLst>
      <p:ext uri="{BB962C8B-B14F-4D97-AF65-F5344CB8AC3E}">
        <p14:creationId xmlns="" xmlns:p14="http://schemas.microsoft.com/office/powerpoint/2010/main" val="21938554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bg/>
                                          </p:spTgt>
                                        </p:tgtEl>
                                        <p:attrNameLst>
                                          <p:attrName>style.visibility</p:attrName>
                                        </p:attrNameLst>
                                      </p:cBhvr>
                                      <p:to>
                                        <p:strVal val="visible"/>
                                      </p:to>
                                    </p:set>
                                    <p:anim calcmode="lin" valueType="num">
                                      <p:cBhvr additive="base">
                                        <p:cTn id="13"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 calcmode="lin" valueType="num">
                                      <p:cBhvr additive="base">
                                        <p:cTn id="1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抢答题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672601"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186943"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467100"/>
              <a:ext cx="6690947" cy="461665"/>
            </a:xfrm>
            <a:prstGeom prst="rect">
              <a:avLst/>
            </a:prstGeom>
            <a:noFill/>
          </p:spPr>
          <p:txBody>
            <a:bodyPr wrap="square">
              <a:spAutoFit/>
            </a:bodyPr>
            <a:lstStyle/>
            <a:p>
              <a:r>
                <a:rPr lang="zh-CN" altLang="zh-CN" sz="2400" b="1" dirty="0" smtClean="0"/>
                <a:t>党的二十大</a:t>
              </a:r>
              <a:r>
                <a:rPr lang="zh-CN" altLang="en-US" sz="2400" b="1" dirty="0" smtClean="0"/>
                <a:t>在</a:t>
              </a:r>
              <a:r>
                <a:rPr lang="zh-CN" altLang="zh-CN" sz="2400" b="1" dirty="0" smtClean="0"/>
                <a:t>何时</a:t>
              </a:r>
              <a:r>
                <a:rPr lang="zh-CN" altLang="en-US" sz="2400" b="1" dirty="0" smtClean="0"/>
                <a:t>何地</a:t>
              </a:r>
              <a:r>
                <a:rPr lang="zh-CN" altLang="zh-CN" sz="2400" b="1" dirty="0" smtClean="0"/>
                <a:t>召开？</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第十八题准备：</a:t>
            </a:r>
            <a:endParaRPr lang="en-US" altLang="zh-CN" sz="2400" dirty="0" smtClean="0">
              <a:solidFill>
                <a:prstClr val="black"/>
              </a:solidFill>
              <a:latin typeface="+mn-ea"/>
              <a:sym typeface="+mn-ea"/>
            </a:endParaRPr>
          </a:p>
        </p:txBody>
      </p:sp>
      <p:sp>
        <p:nvSpPr>
          <p:cNvPr id="29" name="圆角矩形 28"/>
          <p:cNvSpPr/>
          <p:nvPr/>
        </p:nvSpPr>
        <p:spPr>
          <a:xfrm>
            <a:off x="2828925" y="4162425"/>
            <a:ext cx="6496050" cy="11049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000" dirty="0" smtClean="0">
                <a:solidFill>
                  <a:schemeClr val="tx1"/>
                </a:solidFill>
              </a:rPr>
              <a:t>中国共产党第二十次全国代表大会于</a:t>
            </a:r>
            <a:r>
              <a:rPr lang="en-US" altLang="zh-CN" sz="2000" dirty="0" smtClean="0">
                <a:solidFill>
                  <a:schemeClr val="tx1"/>
                </a:solidFill>
              </a:rPr>
              <a:t>2022</a:t>
            </a:r>
            <a:r>
              <a:rPr lang="zh-CN" altLang="zh-CN" sz="2000" dirty="0" smtClean="0">
                <a:solidFill>
                  <a:schemeClr val="tx1"/>
                </a:solidFill>
              </a:rPr>
              <a:t>年</a:t>
            </a:r>
            <a:r>
              <a:rPr lang="en-US" altLang="zh-CN" sz="2000" dirty="0" smtClean="0">
                <a:solidFill>
                  <a:schemeClr val="tx1"/>
                </a:solidFill>
              </a:rPr>
              <a:t>10</a:t>
            </a:r>
            <a:r>
              <a:rPr lang="zh-CN" altLang="zh-CN" sz="2000" dirty="0" smtClean="0">
                <a:solidFill>
                  <a:schemeClr val="tx1"/>
                </a:solidFill>
              </a:rPr>
              <a:t>月</a:t>
            </a:r>
            <a:r>
              <a:rPr lang="en-US" altLang="zh-CN" sz="2000" dirty="0" smtClean="0">
                <a:solidFill>
                  <a:schemeClr val="tx1"/>
                </a:solidFill>
              </a:rPr>
              <a:t>16</a:t>
            </a:r>
            <a:r>
              <a:rPr lang="zh-CN" altLang="zh-CN" sz="2000" dirty="0" smtClean="0">
                <a:solidFill>
                  <a:schemeClr val="tx1"/>
                </a:solidFill>
              </a:rPr>
              <a:t>日在北京召开。</a:t>
            </a:r>
            <a:endParaRPr lang="zh-CN" altLang="en-US" sz="2000" dirty="0" smtClean="0">
              <a:solidFill>
                <a:schemeClr val="tx1"/>
              </a:solidFill>
            </a:endParaRPr>
          </a:p>
        </p:txBody>
      </p:sp>
    </p:spTree>
    <p:extLst>
      <p:ext uri="{BB962C8B-B14F-4D97-AF65-F5344CB8AC3E}">
        <p14:creationId xmlns="" xmlns:p14="http://schemas.microsoft.com/office/powerpoint/2010/main" val="21938554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bg/>
                                          </p:spTgt>
                                        </p:tgtEl>
                                        <p:attrNameLst>
                                          <p:attrName>style.visibility</p:attrName>
                                        </p:attrNameLst>
                                      </p:cBhvr>
                                      <p:to>
                                        <p:strVal val="visible"/>
                                      </p:to>
                                    </p:set>
                                    <p:anim calcmode="lin" valueType="num">
                                      <p:cBhvr additive="base">
                                        <p:cTn id="13"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 calcmode="lin" valueType="num">
                                      <p:cBhvr additive="base">
                                        <p:cTn id="1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抢答题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672601"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186943"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467100"/>
              <a:ext cx="6690947" cy="461665"/>
            </a:xfrm>
            <a:prstGeom prst="rect">
              <a:avLst/>
            </a:prstGeom>
            <a:noFill/>
          </p:spPr>
          <p:txBody>
            <a:bodyPr wrap="square">
              <a:spAutoFit/>
            </a:bodyPr>
            <a:lstStyle/>
            <a:p>
              <a:r>
                <a:rPr lang="zh-CN" altLang="zh-CN" sz="2400" b="1" dirty="0" smtClean="0"/>
                <a:t>党的二十大全称是什么？</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第十九题准备：</a:t>
            </a:r>
            <a:endParaRPr lang="en-US" altLang="zh-CN" sz="2400" dirty="0" smtClean="0">
              <a:solidFill>
                <a:prstClr val="black"/>
              </a:solidFill>
              <a:latin typeface="+mn-ea"/>
              <a:sym typeface="+mn-ea"/>
            </a:endParaRPr>
          </a:p>
        </p:txBody>
      </p:sp>
      <p:sp>
        <p:nvSpPr>
          <p:cNvPr id="29" name="圆角矩形 28"/>
          <p:cNvSpPr/>
          <p:nvPr/>
        </p:nvSpPr>
        <p:spPr>
          <a:xfrm>
            <a:off x="2828925" y="4162425"/>
            <a:ext cx="6496050" cy="11049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tx1"/>
                </a:solidFill>
              </a:rPr>
              <a:t>中国共产党第二十次全国代表大会</a:t>
            </a:r>
          </a:p>
        </p:txBody>
      </p:sp>
    </p:spTree>
    <p:extLst>
      <p:ext uri="{BB962C8B-B14F-4D97-AF65-F5344CB8AC3E}">
        <p14:creationId xmlns="" xmlns:p14="http://schemas.microsoft.com/office/powerpoint/2010/main" val="21938554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bg/>
                                          </p:spTgt>
                                        </p:tgtEl>
                                        <p:attrNameLst>
                                          <p:attrName>style.visibility</p:attrName>
                                        </p:attrNameLst>
                                      </p:cBhvr>
                                      <p:to>
                                        <p:strVal val="visible"/>
                                      </p:to>
                                    </p:set>
                                    <p:anim calcmode="lin" valueType="num">
                                      <p:cBhvr additive="base">
                                        <p:cTn id="13"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 calcmode="lin" valueType="num">
                                      <p:cBhvr additive="base">
                                        <p:cTn id="1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抢答题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672601"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186943"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467100"/>
              <a:ext cx="6690947" cy="461665"/>
            </a:xfrm>
            <a:prstGeom prst="rect">
              <a:avLst/>
            </a:prstGeom>
            <a:noFill/>
          </p:spPr>
          <p:txBody>
            <a:bodyPr wrap="square">
              <a:spAutoFit/>
            </a:bodyPr>
            <a:lstStyle/>
            <a:p>
              <a:r>
                <a:rPr lang="zh-CN" altLang="zh-CN" sz="2400" b="1" dirty="0" smtClean="0"/>
                <a:t>党的全国代表大会几年举办一次？</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第二十题准备：</a:t>
            </a:r>
            <a:endParaRPr lang="en-US" altLang="zh-CN" sz="2400" dirty="0" smtClean="0">
              <a:solidFill>
                <a:prstClr val="black"/>
              </a:solidFill>
              <a:latin typeface="+mn-ea"/>
              <a:sym typeface="+mn-ea"/>
            </a:endParaRPr>
          </a:p>
        </p:txBody>
      </p:sp>
      <p:sp>
        <p:nvSpPr>
          <p:cNvPr id="29" name="圆角矩形 28"/>
          <p:cNvSpPr/>
          <p:nvPr/>
        </p:nvSpPr>
        <p:spPr>
          <a:xfrm>
            <a:off x="2828925" y="4162425"/>
            <a:ext cx="6496050" cy="11049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tx1"/>
                </a:solidFill>
              </a:rPr>
              <a:t>每五年举行一次</a:t>
            </a:r>
          </a:p>
        </p:txBody>
      </p:sp>
    </p:spTree>
    <p:extLst>
      <p:ext uri="{BB962C8B-B14F-4D97-AF65-F5344CB8AC3E}">
        <p14:creationId xmlns="" xmlns:p14="http://schemas.microsoft.com/office/powerpoint/2010/main" val="21938554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bg/>
                                          </p:spTgt>
                                        </p:tgtEl>
                                        <p:attrNameLst>
                                          <p:attrName>style.visibility</p:attrName>
                                        </p:attrNameLst>
                                      </p:cBhvr>
                                      <p:to>
                                        <p:strVal val="visible"/>
                                      </p:to>
                                    </p:set>
                                    <p:anim calcmode="lin" valueType="num">
                                      <p:cBhvr additive="base">
                                        <p:cTn id="13"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 calcmode="lin" valueType="num">
                                      <p:cBhvr additive="base">
                                        <p:cTn id="1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风险题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672601"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186943"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467100"/>
              <a:ext cx="6690947" cy="461665"/>
            </a:xfrm>
            <a:prstGeom prst="rect">
              <a:avLst/>
            </a:prstGeom>
            <a:noFill/>
          </p:spPr>
          <p:txBody>
            <a:bodyPr wrap="square">
              <a:spAutoFit/>
            </a:bodyPr>
            <a:lstStyle/>
            <a:p>
              <a:r>
                <a:rPr lang="zh-CN" altLang="en-US" sz="2400" b="1" dirty="0" smtClean="0"/>
                <a:t>党的二十大承担着哪些重大使命？</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第一题准备：</a:t>
            </a:r>
            <a:endParaRPr lang="en-US" altLang="zh-CN" sz="2400" dirty="0" smtClean="0">
              <a:solidFill>
                <a:prstClr val="black"/>
              </a:solidFill>
              <a:latin typeface="+mn-ea"/>
              <a:sym typeface="+mn-ea"/>
            </a:endParaRPr>
          </a:p>
        </p:txBody>
      </p:sp>
      <p:sp>
        <p:nvSpPr>
          <p:cNvPr id="29" name="圆角矩形 28"/>
          <p:cNvSpPr/>
          <p:nvPr/>
        </p:nvSpPr>
        <p:spPr>
          <a:xfrm>
            <a:off x="2828925" y="4162425"/>
            <a:ext cx="6496050" cy="11049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tx1"/>
                </a:solidFill>
              </a:rPr>
              <a:t>党的二十大承担着总结过去五年的工作，明确今后党和国家前进方向、奋斗目标、行动纲领，选举新一届中央领导集体的重大使命。</a:t>
            </a:r>
          </a:p>
        </p:txBody>
      </p:sp>
    </p:spTree>
    <p:extLst>
      <p:ext uri="{BB962C8B-B14F-4D97-AF65-F5344CB8AC3E}">
        <p14:creationId xmlns="" xmlns:p14="http://schemas.microsoft.com/office/powerpoint/2010/main" val="21938554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bg/>
                                          </p:spTgt>
                                        </p:tgtEl>
                                        <p:attrNameLst>
                                          <p:attrName>style.visibility</p:attrName>
                                        </p:attrNameLst>
                                      </p:cBhvr>
                                      <p:to>
                                        <p:strVal val="visible"/>
                                      </p:to>
                                    </p:set>
                                    <p:anim calcmode="lin" valueType="num">
                                      <p:cBhvr additive="base">
                                        <p:cTn id="13"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 calcmode="lin" valueType="num">
                                      <p:cBhvr additive="base">
                                        <p:cTn id="1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第一轮必答题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548776"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367918"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571135"/>
              <a:ext cx="6690947" cy="1754326"/>
            </a:xfrm>
            <a:prstGeom prst="rect">
              <a:avLst/>
            </a:prstGeom>
            <a:noFill/>
          </p:spPr>
          <p:txBody>
            <a:bodyPr wrap="square">
              <a:spAutoFit/>
            </a:bodyPr>
            <a:lstStyle/>
            <a:p>
              <a:pPr>
                <a:lnSpc>
                  <a:spcPct val="150000"/>
                </a:lnSpc>
              </a:pPr>
              <a:r>
                <a:rPr lang="en-US" altLang="zh-CN" sz="2400" dirty="0" smtClean="0"/>
                <a:t>________________</a:t>
              </a:r>
              <a:r>
                <a:rPr lang="zh-CN" altLang="zh-CN" sz="2400" dirty="0" smtClean="0"/>
                <a:t>是中国共产党领导的社会主义现代化，既有各国现代化的共同特征，更有基于自己国情的中国特色。</a:t>
              </a:r>
            </a:p>
          </p:txBody>
        </p:sp>
      </p:grpSp>
      <p:sp>
        <p:nvSpPr>
          <p:cNvPr id="28" name="圆角矩形 27"/>
          <p:cNvSpPr/>
          <p:nvPr/>
        </p:nvSpPr>
        <p:spPr>
          <a:xfrm>
            <a:off x="2952750" y="28860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第一党支部</a:t>
            </a:r>
            <a:r>
              <a:rPr lang="en-US" altLang="zh-CN" sz="2400" dirty="0" smtClean="0">
                <a:solidFill>
                  <a:prstClr val="black"/>
                </a:solidFill>
                <a:latin typeface="+mn-ea"/>
                <a:sym typeface="+mn-ea"/>
              </a:rPr>
              <a:t>1</a:t>
            </a:r>
            <a:r>
              <a:rPr lang="zh-CN" altLang="en-US" sz="2400" dirty="0" smtClean="0">
                <a:solidFill>
                  <a:prstClr val="black"/>
                </a:solidFill>
                <a:latin typeface="+mn-ea"/>
                <a:sym typeface="+mn-ea"/>
              </a:rPr>
              <a:t>号选手准备：</a:t>
            </a:r>
            <a:endParaRPr lang="en-US" altLang="zh-CN" sz="2400" dirty="0" smtClean="0">
              <a:solidFill>
                <a:prstClr val="black"/>
              </a:solidFill>
              <a:latin typeface="+mn-ea"/>
              <a:sym typeface="+mn-ea"/>
            </a:endParaRPr>
          </a:p>
        </p:txBody>
      </p:sp>
      <p:sp>
        <p:nvSpPr>
          <p:cNvPr id="29" name="圆角矩形 28"/>
          <p:cNvSpPr/>
          <p:nvPr/>
        </p:nvSpPr>
        <p:spPr>
          <a:xfrm>
            <a:off x="2709584" y="3603814"/>
            <a:ext cx="2111187" cy="4101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中国式现代化</a:t>
            </a:r>
            <a:endParaRPr lang="zh-CN" altLang="en-US" dirty="0">
              <a:solidFill>
                <a:srgbClr val="FF0000"/>
              </a:solidFill>
            </a:endParaRPr>
          </a:p>
        </p:txBody>
      </p:sp>
    </p:spTree>
    <p:extLst>
      <p:ext uri="{BB962C8B-B14F-4D97-AF65-F5344CB8AC3E}">
        <p14:creationId xmlns="" xmlns:p14="http://schemas.microsoft.com/office/powerpoint/2010/main" val="2193855458"/>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风险题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672601"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186943"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467100"/>
              <a:ext cx="6690947" cy="461665"/>
            </a:xfrm>
            <a:prstGeom prst="rect">
              <a:avLst/>
            </a:prstGeom>
            <a:noFill/>
          </p:spPr>
          <p:txBody>
            <a:bodyPr wrap="square">
              <a:spAutoFit/>
            </a:bodyPr>
            <a:lstStyle/>
            <a:p>
              <a:r>
                <a:rPr lang="zh-CN" altLang="en-US" sz="2400" b="1" dirty="0" smtClean="0"/>
                <a:t>党的最高领导机关是什么？</a:t>
              </a:r>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第二题准备：</a:t>
            </a:r>
            <a:endParaRPr lang="en-US" altLang="zh-CN" sz="2400" dirty="0" smtClean="0">
              <a:solidFill>
                <a:prstClr val="black"/>
              </a:solidFill>
              <a:latin typeface="+mn-ea"/>
              <a:sym typeface="+mn-ea"/>
            </a:endParaRPr>
          </a:p>
        </p:txBody>
      </p:sp>
      <p:sp>
        <p:nvSpPr>
          <p:cNvPr id="29" name="圆角矩形 28"/>
          <p:cNvSpPr/>
          <p:nvPr/>
        </p:nvSpPr>
        <p:spPr>
          <a:xfrm>
            <a:off x="2828925" y="4162425"/>
            <a:ext cx="6496050" cy="11049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tx1"/>
                </a:solidFill>
              </a:rPr>
              <a:t>党的全国代表大会和它所产生的中央委员会</a:t>
            </a:r>
          </a:p>
        </p:txBody>
      </p:sp>
    </p:spTree>
    <p:extLst>
      <p:ext uri="{BB962C8B-B14F-4D97-AF65-F5344CB8AC3E}">
        <p14:creationId xmlns="" xmlns:p14="http://schemas.microsoft.com/office/powerpoint/2010/main" val="21938554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bg/>
                                          </p:spTgt>
                                        </p:tgtEl>
                                        <p:attrNameLst>
                                          <p:attrName>style.visibility</p:attrName>
                                        </p:attrNameLst>
                                      </p:cBhvr>
                                      <p:to>
                                        <p:strVal val="visible"/>
                                      </p:to>
                                    </p:set>
                                    <p:anim calcmode="lin" valueType="num">
                                      <p:cBhvr additive="base">
                                        <p:cTn id="13"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 calcmode="lin" valueType="num">
                                      <p:cBhvr additive="base">
                                        <p:cTn id="1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风险题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672601"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186943"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467100"/>
              <a:ext cx="6690947" cy="461665"/>
            </a:xfrm>
            <a:prstGeom prst="rect">
              <a:avLst/>
            </a:prstGeom>
            <a:noFill/>
          </p:spPr>
          <p:txBody>
            <a:bodyPr wrap="square">
              <a:spAutoFit/>
            </a:bodyPr>
            <a:lstStyle/>
            <a:p>
              <a:r>
                <a:rPr lang="zh-CN" altLang="en-US" sz="2400" b="1" dirty="0" smtClean="0"/>
                <a:t>党的全国代表大会职权是什么？</a:t>
              </a:r>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第三题准备：</a:t>
            </a:r>
            <a:endParaRPr lang="en-US" altLang="zh-CN" sz="2400" dirty="0" smtClean="0">
              <a:solidFill>
                <a:prstClr val="black"/>
              </a:solidFill>
              <a:latin typeface="+mn-ea"/>
              <a:sym typeface="+mn-ea"/>
            </a:endParaRPr>
          </a:p>
        </p:txBody>
      </p:sp>
      <p:sp>
        <p:nvSpPr>
          <p:cNvPr id="29" name="圆角矩形 28"/>
          <p:cNvSpPr/>
          <p:nvPr/>
        </p:nvSpPr>
        <p:spPr>
          <a:xfrm>
            <a:off x="2828925" y="4162425"/>
            <a:ext cx="649605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tx1"/>
                </a:solidFill>
              </a:rPr>
              <a:t>（</a:t>
            </a:r>
            <a:r>
              <a:rPr lang="en-US" altLang="zh-CN" sz="2000" dirty="0" smtClean="0">
                <a:solidFill>
                  <a:schemeClr val="tx1"/>
                </a:solidFill>
              </a:rPr>
              <a:t>1</a:t>
            </a:r>
            <a:r>
              <a:rPr lang="zh-CN" altLang="en-US" sz="2000" dirty="0" smtClean="0">
                <a:solidFill>
                  <a:schemeClr val="tx1"/>
                </a:solidFill>
              </a:rPr>
              <a:t>）听取和审查中央委员会的报告；（</a:t>
            </a:r>
            <a:r>
              <a:rPr lang="en-US" altLang="zh-CN" sz="2000" dirty="0" smtClean="0">
                <a:solidFill>
                  <a:schemeClr val="tx1"/>
                </a:solidFill>
              </a:rPr>
              <a:t>2</a:t>
            </a:r>
            <a:r>
              <a:rPr lang="zh-CN" altLang="en-US" sz="2000" dirty="0" smtClean="0">
                <a:solidFill>
                  <a:schemeClr val="tx1"/>
                </a:solidFill>
              </a:rPr>
              <a:t>）审查中央纪律检查委员会的报告；（</a:t>
            </a:r>
            <a:r>
              <a:rPr lang="en-US" altLang="zh-CN" sz="2000" dirty="0" smtClean="0">
                <a:solidFill>
                  <a:schemeClr val="tx1"/>
                </a:solidFill>
              </a:rPr>
              <a:t>3</a:t>
            </a:r>
            <a:r>
              <a:rPr lang="zh-CN" altLang="en-US" sz="2000" dirty="0" smtClean="0">
                <a:solidFill>
                  <a:schemeClr val="tx1"/>
                </a:solidFill>
              </a:rPr>
              <a:t>）讨论并决定党的重大问题；（</a:t>
            </a:r>
            <a:r>
              <a:rPr lang="en-US" altLang="zh-CN" sz="2000" dirty="0" smtClean="0">
                <a:solidFill>
                  <a:schemeClr val="tx1"/>
                </a:solidFill>
              </a:rPr>
              <a:t>4</a:t>
            </a:r>
            <a:r>
              <a:rPr lang="zh-CN" altLang="en-US" sz="2000" dirty="0" smtClean="0">
                <a:solidFill>
                  <a:schemeClr val="tx1"/>
                </a:solidFill>
              </a:rPr>
              <a:t>）修改党的章程；（</a:t>
            </a:r>
            <a:r>
              <a:rPr lang="en-US" altLang="zh-CN" sz="2000" dirty="0" smtClean="0">
                <a:solidFill>
                  <a:schemeClr val="tx1"/>
                </a:solidFill>
              </a:rPr>
              <a:t>5</a:t>
            </a:r>
            <a:r>
              <a:rPr lang="zh-CN" altLang="en-US" sz="2000" dirty="0" smtClean="0">
                <a:solidFill>
                  <a:schemeClr val="tx1"/>
                </a:solidFill>
              </a:rPr>
              <a:t>）选举中央委员会；（</a:t>
            </a:r>
            <a:r>
              <a:rPr lang="en-US" altLang="zh-CN" sz="2000" dirty="0" smtClean="0">
                <a:solidFill>
                  <a:schemeClr val="tx1"/>
                </a:solidFill>
              </a:rPr>
              <a:t>6</a:t>
            </a:r>
            <a:r>
              <a:rPr lang="zh-CN" altLang="en-US" sz="2000" dirty="0" smtClean="0">
                <a:solidFill>
                  <a:schemeClr val="tx1"/>
                </a:solidFill>
              </a:rPr>
              <a:t>）选举中央纪律检查委员会。</a:t>
            </a:r>
          </a:p>
        </p:txBody>
      </p:sp>
    </p:spTree>
    <p:extLst>
      <p:ext uri="{BB962C8B-B14F-4D97-AF65-F5344CB8AC3E}">
        <p14:creationId xmlns="" xmlns:p14="http://schemas.microsoft.com/office/powerpoint/2010/main" val="21938554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bg/>
                                          </p:spTgt>
                                        </p:tgtEl>
                                        <p:attrNameLst>
                                          <p:attrName>style.visibility</p:attrName>
                                        </p:attrNameLst>
                                      </p:cBhvr>
                                      <p:to>
                                        <p:strVal val="visible"/>
                                      </p:to>
                                    </p:set>
                                    <p:anim calcmode="lin" valueType="num">
                                      <p:cBhvr additive="base">
                                        <p:cTn id="13"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 calcmode="lin" valueType="num">
                                      <p:cBhvr additive="base">
                                        <p:cTn id="1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风险题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672601"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186943"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467100"/>
              <a:ext cx="6690947" cy="461665"/>
            </a:xfrm>
            <a:prstGeom prst="rect">
              <a:avLst/>
            </a:prstGeom>
            <a:noFill/>
          </p:spPr>
          <p:txBody>
            <a:bodyPr wrap="square">
              <a:spAutoFit/>
            </a:bodyPr>
            <a:lstStyle/>
            <a:p>
              <a:r>
                <a:rPr lang="zh-CN" altLang="en-US" sz="2400" b="1" dirty="0" smtClean="0"/>
                <a:t>党的二十大主题是？</a:t>
              </a:r>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第四题准备：</a:t>
            </a:r>
            <a:endParaRPr lang="en-US" altLang="zh-CN" sz="2400" dirty="0" smtClean="0">
              <a:solidFill>
                <a:prstClr val="black"/>
              </a:solidFill>
              <a:latin typeface="+mn-ea"/>
              <a:sym typeface="+mn-ea"/>
            </a:endParaRPr>
          </a:p>
        </p:txBody>
      </p:sp>
      <p:sp>
        <p:nvSpPr>
          <p:cNvPr id="29" name="圆角矩形 28"/>
          <p:cNvSpPr/>
          <p:nvPr/>
        </p:nvSpPr>
        <p:spPr>
          <a:xfrm>
            <a:off x="2828925" y="4162425"/>
            <a:ext cx="649605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tx1"/>
                </a:solidFill>
              </a:rPr>
              <a:t>高举中国特色社会主义伟大旗帜，全面贯彻新时代中国特色社会主义思想，弘扬伟大建党精神，自信自强、守正创新，踔厉奋发、勇毅前行，为全面建设社会主义现代化国家、全面推进中华民族伟大复兴而团结奋斗。 ​​​​</a:t>
            </a:r>
          </a:p>
        </p:txBody>
      </p:sp>
    </p:spTree>
    <p:extLst>
      <p:ext uri="{BB962C8B-B14F-4D97-AF65-F5344CB8AC3E}">
        <p14:creationId xmlns="" xmlns:p14="http://schemas.microsoft.com/office/powerpoint/2010/main" val="21938554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bg/>
                                          </p:spTgt>
                                        </p:tgtEl>
                                        <p:attrNameLst>
                                          <p:attrName>style.visibility</p:attrName>
                                        </p:attrNameLst>
                                      </p:cBhvr>
                                      <p:to>
                                        <p:strVal val="visible"/>
                                      </p:to>
                                    </p:set>
                                    <p:anim calcmode="lin" valueType="num">
                                      <p:cBhvr additive="base">
                                        <p:cTn id="13"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 calcmode="lin" valueType="num">
                                      <p:cBhvr additive="base">
                                        <p:cTn id="1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观众答题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672601"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186943"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6">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7" cstate="print">
              <a:extLst>
                <a:ext uri="{BEBA8EAE-BF5A-486C-A8C5-ECC9F3942E4B}">
                  <a14:imgProps xmlns="" xmlns:a14="http://schemas.microsoft.com/office/drawing/2010/main">
                    <a14:imgLayer r:embed="rId8">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9"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rgbClr val="FF0000"/>
                  </a:solidFill>
                  <a:hlinkClick r:id="rId10" action="ppaction://hlinkfile"/>
                </a:rPr>
                <a:t>习总书记提出的“五个必由之路”是什么</a:t>
              </a:r>
              <a:endParaRPr lang="zh-CN" altLang="en-US" sz="2800" dirty="0">
                <a:solidFill>
                  <a:srgbClr val="FF0000"/>
                </a:solidFill>
              </a:endParaRPr>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第一题准备：</a:t>
            </a:r>
            <a:endParaRPr lang="en-US" altLang="zh-CN" sz="2400" dirty="0" smtClean="0">
              <a:solidFill>
                <a:prstClr val="black"/>
              </a:solidFill>
              <a:latin typeface="+mn-ea"/>
              <a:sym typeface="+mn-ea"/>
            </a:endParaRPr>
          </a:p>
        </p:txBody>
      </p:sp>
    </p:spTree>
    <p:extLst>
      <p:ext uri="{BB962C8B-B14F-4D97-AF65-F5344CB8AC3E}">
        <p14:creationId xmlns="" xmlns:p14="http://schemas.microsoft.com/office/powerpoint/2010/main" val="21938554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观众答题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672601"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186943"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6">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7" cstate="print">
              <a:extLst>
                <a:ext uri="{BEBA8EAE-BF5A-486C-A8C5-ECC9F3942E4B}">
                  <a14:imgProps xmlns="" xmlns:a14="http://schemas.microsoft.com/office/drawing/2010/main">
                    <a14:imgLayer r:embed="rId8">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9"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rgbClr val="FF0000"/>
                  </a:solidFill>
                  <a:hlinkClick r:id="rId10" action="ppaction://hlinkfile"/>
                </a:rPr>
                <a:t>中国共产党的第二十次代表大会的主题是：</a:t>
              </a:r>
              <a:endParaRPr lang="zh-CN" altLang="en-US" sz="2800" dirty="0">
                <a:solidFill>
                  <a:srgbClr val="FF0000"/>
                </a:solidFill>
              </a:endParaRPr>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第二题准备：</a:t>
            </a:r>
            <a:endParaRPr lang="en-US" altLang="zh-CN" sz="2400" dirty="0" smtClean="0">
              <a:solidFill>
                <a:prstClr val="black"/>
              </a:solidFill>
              <a:latin typeface="+mn-ea"/>
              <a:sym typeface="+mn-ea"/>
            </a:endParaRPr>
          </a:p>
        </p:txBody>
      </p:sp>
    </p:spTree>
    <p:extLst>
      <p:ext uri="{BB962C8B-B14F-4D97-AF65-F5344CB8AC3E}">
        <p14:creationId xmlns="" xmlns:p14="http://schemas.microsoft.com/office/powerpoint/2010/main" val="21938554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观众答题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672601"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186943"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6">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7" cstate="print">
              <a:extLst>
                <a:ext uri="{BEBA8EAE-BF5A-486C-A8C5-ECC9F3942E4B}">
                  <a14:imgProps xmlns="" xmlns:a14="http://schemas.microsoft.com/office/drawing/2010/main">
                    <a14:imgLayer r:embed="rId8">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9"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rgbClr val="FF0000"/>
                  </a:solidFill>
                  <a:hlinkClick r:id="rId10" action="ppaction://hlinkfile"/>
                </a:rPr>
                <a:t>中国式现代化指的是什么？</a:t>
              </a:r>
              <a:endParaRPr lang="zh-CN" altLang="en-US" sz="3200" dirty="0">
                <a:solidFill>
                  <a:srgbClr val="FF0000"/>
                </a:solidFill>
              </a:endParaRPr>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第三题准备：</a:t>
            </a:r>
            <a:endParaRPr lang="en-US" altLang="zh-CN" sz="2400" dirty="0" smtClean="0">
              <a:solidFill>
                <a:prstClr val="black"/>
              </a:solidFill>
              <a:latin typeface="+mn-ea"/>
              <a:sym typeface="+mn-ea"/>
            </a:endParaRPr>
          </a:p>
        </p:txBody>
      </p:sp>
    </p:spTree>
    <p:extLst>
      <p:ext uri="{BB962C8B-B14F-4D97-AF65-F5344CB8AC3E}">
        <p14:creationId xmlns="" xmlns:p14="http://schemas.microsoft.com/office/powerpoint/2010/main" val="21938554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观众答题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672601"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186943"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6">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7" cstate="print">
              <a:extLst>
                <a:ext uri="{BEBA8EAE-BF5A-486C-A8C5-ECC9F3942E4B}">
                  <a14:imgProps xmlns="" xmlns:a14="http://schemas.microsoft.com/office/drawing/2010/main">
                    <a14:imgLayer r:embed="rId8">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9"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rgbClr val="FF0000"/>
                  </a:solidFill>
                  <a:hlinkClick r:id="rId10" action="ppaction://hlinkfile"/>
                </a:rPr>
                <a:t>总书记在二十大报告中提出的“三个务必”指的是？</a:t>
              </a:r>
              <a:endParaRPr lang="zh-CN" altLang="en-US" sz="2800" dirty="0">
                <a:solidFill>
                  <a:srgbClr val="FF0000"/>
                </a:solidFill>
              </a:endParaRPr>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第四题准备：</a:t>
            </a:r>
            <a:endParaRPr lang="en-US" altLang="zh-CN" sz="2400" dirty="0" smtClean="0">
              <a:solidFill>
                <a:prstClr val="black"/>
              </a:solidFill>
              <a:latin typeface="+mn-ea"/>
              <a:sym typeface="+mn-ea"/>
            </a:endParaRPr>
          </a:p>
        </p:txBody>
      </p:sp>
    </p:spTree>
    <p:extLst>
      <p:ext uri="{BB962C8B-B14F-4D97-AF65-F5344CB8AC3E}">
        <p14:creationId xmlns="" xmlns:p14="http://schemas.microsoft.com/office/powerpoint/2010/main" val="21938554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观众答题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672601"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186943"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6">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7" cstate="print">
              <a:extLst>
                <a:ext uri="{BEBA8EAE-BF5A-486C-A8C5-ECC9F3942E4B}">
                  <a14:imgProps xmlns="" xmlns:a14="http://schemas.microsoft.com/office/drawing/2010/main">
                    <a14:imgLayer r:embed="rId8">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9"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rgbClr val="FF0000"/>
                  </a:solidFill>
                  <a:hlinkClick r:id="rId10" action="ppaction://hlinkfile"/>
                </a:rPr>
                <a:t>总书记在二十大报告中指出的“三件大事”是指？</a:t>
              </a:r>
              <a:endParaRPr lang="zh-CN" altLang="en-US" sz="2800" dirty="0">
                <a:solidFill>
                  <a:srgbClr val="FF0000"/>
                </a:solidFill>
              </a:endParaRPr>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第五题准备：</a:t>
            </a:r>
            <a:endParaRPr lang="en-US" altLang="zh-CN" sz="2400" dirty="0" smtClean="0">
              <a:solidFill>
                <a:prstClr val="black"/>
              </a:solidFill>
              <a:latin typeface="+mn-ea"/>
              <a:sym typeface="+mn-ea"/>
            </a:endParaRPr>
          </a:p>
        </p:txBody>
      </p:sp>
    </p:spTree>
    <p:extLst>
      <p:ext uri="{BB962C8B-B14F-4D97-AF65-F5344CB8AC3E}">
        <p14:creationId xmlns="" xmlns:p14="http://schemas.microsoft.com/office/powerpoint/2010/main" val="21938554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分数统计</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672601"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186943"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47924" y="2549770"/>
              <a:ext cx="7115915"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0" name="圆角矩形 29"/>
          <p:cNvSpPr/>
          <p:nvPr/>
        </p:nvSpPr>
        <p:spPr>
          <a:xfrm>
            <a:off x="2619375" y="2743200"/>
            <a:ext cx="6810375"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第一党支部代表队最终得分</a:t>
            </a:r>
            <a:r>
              <a:rPr lang="zh-CN" altLang="en-US" sz="2000" b="1" dirty="0" smtClean="0">
                <a:solidFill>
                  <a:schemeClr val="tx1"/>
                </a:solidFill>
              </a:rPr>
              <a:t>：</a:t>
            </a:r>
            <a:r>
              <a:rPr lang="en-US" altLang="zh-CN" sz="2000" b="1" dirty="0" smtClean="0">
                <a:solidFill>
                  <a:schemeClr val="tx1"/>
                </a:solidFill>
              </a:rPr>
              <a:t>240</a:t>
            </a:r>
            <a:endParaRPr lang="zh-CN" altLang="en-US" sz="2000" b="1" dirty="0">
              <a:solidFill>
                <a:schemeClr val="tx1"/>
              </a:solidFill>
            </a:endParaRPr>
          </a:p>
        </p:txBody>
      </p:sp>
      <p:sp>
        <p:nvSpPr>
          <p:cNvPr id="31" name="圆角矩形 30"/>
          <p:cNvSpPr/>
          <p:nvPr/>
        </p:nvSpPr>
        <p:spPr>
          <a:xfrm>
            <a:off x="2600325" y="3467100"/>
            <a:ext cx="6810375"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第二党支部代表队最终得分</a:t>
            </a:r>
            <a:r>
              <a:rPr lang="zh-CN" altLang="en-US" sz="2000" b="1" dirty="0" smtClean="0">
                <a:solidFill>
                  <a:schemeClr val="tx1"/>
                </a:solidFill>
              </a:rPr>
              <a:t>：</a:t>
            </a:r>
            <a:r>
              <a:rPr lang="en-US" altLang="zh-CN" sz="2000" b="1" dirty="0" smtClean="0">
                <a:solidFill>
                  <a:schemeClr val="tx1"/>
                </a:solidFill>
              </a:rPr>
              <a:t>340</a:t>
            </a:r>
            <a:endParaRPr lang="zh-CN" altLang="en-US" sz="2000" b="1" dirty="0">
              <a:solidFill>
                <a:schemeClr val="tx1"/>
              </a:solidFill>
            </a:endParaRPr>
          </a:p>
        </p:txBody>
      </p:sp>
      <p:sp>
        <p:nvSpPr>
          <p:cNvPr id="32" name="圆角矩形 31"/>
          <p:cNvSpPr/>
          <p:nvPr/>
        </p:nvSpPr>
        <p:spPr>
          <a:xfrm>
            <a:off x="2609850" y="4191000"/>
            <a:ext cx="6810375"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第三党支部代表队最终得分</a:t>
            </a:r>
            <a:r>
              <a:rPr lang="zh-CN" altLang="en-US" sz="2000" b="1" dirty="0" smtClean="0">
                <a:solidFill>
                  <a:schemeClr val="tx1"/>
                </a:solidFill>
              </a:rPr>
              <a:t>：</a:t>
            </a:r>
            <a:r>
              <a:rPr lang="en-US" altLang="zh-CN" sz="2000" b="1" dirty="0" smtClean="0">
                <a:solidFill>
                  <a:schemeClr val="tx1"/>
                </a:solidFill>
              </a:rPr>
              <a:t>200</a:t>
            </a:r>
            <a:endParaRPr lang="zh-CN" altLang="en-US" sz="2000" b="1" dirty="0">
              <a:solidFill>
                <a:schemeClr val="tx1"/>
              </a:solidFill>
            </a:endParaRPr>
          </a:p>
        </p:txBody>
      </p:sp>
      <p:sp>
        <p:nvSpPr>
          <p:cNvPr id="33" name="圆角矩形 32"/>
          <p:cNvSpPr/>
          <p:nvPr/>
        </p:nvSpPr>
        <p:spPr>
          <a:xfrm>
            <a:off x="2609850" y="4933950"/>
            <a:ext cx="6810375"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第四党支部代表队最终得分</a:t>
            </a:r>
            <a:r>
              <a:rPr lang="zh-CN" altLang="en-US" sz="2000" b="1" dirty="0" smtClean="0">
                <a:solidFill>
                  <a:schemeClr val="tx1"/>
                </a:solidFill>
              </a:rPr>
              <a:t>：</a:t>
            </a:r>
            <a:r>
              <a:rPr lang="en-US" altLang="zh-CN" sz="2000" b="1" dirty="0" smtClean="0">
                <a:solidFill>
                  <a:schemeClr val="tx1"/>
                </a:solidFill>
              </a:rPr>
              <a:t>320</a:t>
            </a:r>
            <a:endParaRPr lang="zh-CN" altLang="en-US" sz="2000" b="1" dirty="0">
              <a:solidFill>
                <a:schemeClr val="tx1"/>
              </a:solidFill>
            </a:endParaRPr>
          </a:p>
        </p:txBody>
      </p:sp>
    </p:spTree>
    <p:extLst>
      <p:ext uri="{BB962C8B-B14F-4D97-AF65-F5344CB8AC3E}">
        <p14:creationId xmlns="" xmlns:p14="http://schemas.microsoft.com/office/powerpoint/2010/main" val="21938554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颁发奖章</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672601"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186943"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47924" y="2549770"/>
              <a:ext cx="7115915"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0" name="圆角矩形 29"/>
          <p:cNvSpPr/>
          <p:nvPr/>
        </p:nvSpPr>
        <p:spPr>
          <a:xfrm>
            <a:off x="2619375" y="2743200"/>
            <a:ext cx="6810375"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获得优秀奖的是</a:t>
            </a:r>
            <a:r>
              <a:rPr lang="zh-CN" altLang="en-US" sz="2000" b="1" dirty="0" smtClean="0">
                <a:solidFill>
                  <a:schemeClr val="tx1"/>
                </a:solidFill>
              </a:rPr>
              <a:t>第三党支部</a:t>
            </a:r>
            <a:r>
              <a:rPr lang="zh-CN" altLang="en-US" sz="2000" b="1" dirty="0" smtClean="0">
                <a:solidFill>
                  <a:schemeClr val="tx1"/>
                </a:solidFill>
              </a:rPr>
              <a:t>代表队</a:t>
            </a:r>
            <a:endParaRPr lang="zh-CN" altLang="en-US" sz="2000" b="1" dirty="0">
              <a:solidFill>
                <a:schemeClr val="tx1"/>
              </a:solidFill>
            </a:endParaRPr>
          </a:p>
        </p:txBody>
      </p:sp>
      <p:sp>
        <p:nvSpPr>
          <p:cNvPr id="31" name="圆角矩形 30"/>
          <p:cNvSpPr/>
          <p:nvPr/>
        </p:nvSpPr>
        <p:spPr>
          <a:xfrm>
            <a:off x="2600325" y="3467100"/>
            <a:ext cx="6810375"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获得第三名的是</a:t>
            </a:r>
            <a:r>
              <a:rPr lang="zh-CN" altLang="en-US" sz="2000" b="1" dirty="0" smtClean="0">
                <a:solidFill>
                  <a:schemeClr val="tx1"/>
                </a:solidFill>
              </a:rPr>
              <a:t>第一党支部</a:t>
            </a:r>
            <a:r>
              <a:rPr lang="zh-CN" altLang="en-US" sz="2000" b="1" dirty="0" smtClean="0">
                <a:solidFill>
                  <a:schemeClr val="tx1"/>
                </a:solidFill>
              </a:rPr>
              <a:t>代表队</a:t>
            </a:r>
            <a:endParaRPr lang="zh-CN" altLang="en-US" sz="2000" b="1" dirty="0">
              <a:solidFill>
                <a:schemeClr val="tx1"/>
              </a:solidFill>
            </a:endParaRPr>
          </a:p>
        </p:txBody>
      </p:sp>
      <p:sp>
        <p:nvSpPr>
          <p:cNvPr id="32" name="圆角矩形 31"/>
          <p:cNvSpPr/>
          <p:nvPr/>
        </p:nvSpPr>
        <p:spPr>
          <a:xfrm>
            <a:off x="2609850" y="4191000"/>
            <a:ext cx="6810375"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获得第二名的</a:t>
            </a:r>
            <a:r>
              <a:rPr lang="zh-CN" altLang="en-US" sz="2000" b="1" dirty="0" smtClean="0">
                <a:solidFill>
                  <a:schemeClr val="tx1"/>
                </a:solidFill>
              </a:rPr>
              <a:t>是第四党支部</a:t>
            </a:r>
            <a:r>
              <a:rPr lang="zh-CN" altLang="en-US" sz="2000" b="1" dirty="0" smtClean="0">
                <a:solidFill>
                  <a:schemeClr val="tx1"/>
                </a:solidFill>
              </a:rPr>
              <a:t>代表队</a:t>
            </a:r>
            <a:endParaRPr lang="zh-CN" altLang="en-US" sz="2000" b="1" dirty="0">
              <a:solidFill>
                <a:schemeClr val="tx1"/>
              </a:solidFill>
            </a:endParaRPr>
          </a:p>
        </p:txBody>
      </p:sp>
      <p:sp>
        <p:nvSpPr>
          <p:cNvPr id="33" name="圆角矩形 32"/>
          <p:cNvSpPr/>
          <p:nvPr/>
        </p:nvSpPr>
        <p:spPr>
          <a:xfrm>
            <a:off x="2609850" y="4933950"/>
            <a:ext cx="6810375"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获得第一名的</a:t>
            </a:r>
            <a:r>
              <a:rPr lang="zh-CN" altLang="en-US" sz="2000" b="1" smtClean="0">
                <a:solidFill>
                  <a:schemeClr val="tx1"/>
                </a:solidFill>
              </a:rPr>
              <a:t>是</a:t>
            </a:r>
            <a:r>
              <a:rPr lang="zh-CN" altLang="en-US" sz="2000" b="1" smtClean="0">
                <a:solidFill>
                  <a:schemeClr val="tx1"/>
                </a:solidFill>
              </a:rPr>
              <a:t>第二党支部</a:t>
            </a:r>
            <a:r>
              <a:rPr lang="zh-CN" altLang="en-US" sz="2000" b="1" dirty="0" smtClean="0">
                <a:solidFill>
                  <a:schemeClr val="tx1"/>
                </a:solidFill>
              </a:rPr>
              <a:t>代表队</a:t>
            </a:r>
            <a:endParaRPr lang="zh-CN" altLang="en-US" sz="2000" b="1" dirty="0">
              <a:solidFill>
                <a:schemeClr val="tx1"/>
              </a:solidFill>
            </a:endParaRPr>
          </a:p>
        </p:txBody>
      </p:sp>
    </p:spTree>
    <p:extLst>
      <p:ext uri="{BB962C8B-B14F-4D97-AF65-F5344CB8AC3E}">
        <p14:creationId xmlns="" xmlns:p14="http://schemas.microsoft.com/office/powerpoint/2010/main" val="21938554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第一轮必答题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548776"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367918"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3"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571135"/>
              <a:ext cx="6690947" cy="1569660"/>
            </a:xfrm>
            <a:prstGeom prst="rect">
              <a:avLst/>
            </a:prstGeom>
            <a:noFill/>
          </p:spPr>
          <p:txBody>
            <a:bodyPr wrap="square">
              <a:spAutoFit/>
            </a:bodyPr>
            <a:lstStyle/>
            <a:p>
              <a:r>
                <a:rPr lang="zh-CN" altLang="zh-CN" sz="2400" dirty="0" smtClean="0"/>
                <a:t>从现在起，中国共产党的中心任务就是团结带领全国各族人民全面建成社会主义现代化强国、实现第二个百年奋斗目标，以</a:t>
              </a:r>
              <a:r>
                <a:rPr lang="en-US" altLang="zh-CN" sz="2400" dirty="0" smtClean="0"/>
                <a:t>  _____________</a:t>
              </a:r>
              <a:r>
                <a:rPr lang="zh-CN" altLang="zh-CN" sz="2400" dirty="0" smtClean="0"/>
                <a:t>全面推进中华民族伟大复兴。</a:t>
              </a:r>
              <a:endParaRPr lang="zh-CN" altLang="zh-CN" sz="2400" dirty="0"/>
            </a:p>
          </p:txBody>
        </p:sp>
      </p:grpSp>
      <p:sp>
        <p:nvSpPr>
          <p:cNvPr id="28" name="圆角矩形 27"/>
          <p:cNvSpPr/>
          <p:nvPr/>
        </p:nvSpPr>
        <p:spPr>
          <a:xfrm>
            <a:off x="3084558" y="28860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第一党支部</a:t>
            </a:r>
            <a:r>
              <a:rPr lang="en-US" altLang="zh-CN" sz="2400" dirty="0" smtClean="0">
                <a:solidFill>
                  <a:prstClr val="black"/>
                </a:solidFill>
                <a:latin typeface="+mn-ea"/>
                <a:sym typeface="+mn-ea"/>
              </a:rPr>
              <a:t>2</a:t>
            </a:r>
            <a:r>
              <a:rPr lang="zh-CN" altLang="en-US" sz="2400" dirty="0" smtClean="0">
                <a:solidFill>
                  <a:prstClr val="black"/>
                </a:solidFill>
                <a:latin typeface="+mn-ea"/>
                <a:sym typeface="+mn-ea"/>
              </a:rPr>
              <a:t>号选手准备：</a:t>
            </a:r>
            <a:endParaRPr lang="en-US" altLang="zh-CN" sz="2400" dirty="0" smtClean="0">
              <a:solidFill>
                <a:prstClr val="black"/>
              </a:solidFill>
              <a:latin typeface="+mn-ea"/>
              <a:sym typeface="+mn-ea"/>
            </a:endParaRPr>
          </a:p>
        </p:txBody>
      </p:sp>
      <p:sp>
        <p:nvSpPr>
          <p:cNvPr id="29" name="圆角矩形 28"/>
          <p:cNvSpPr/>
          <p:nvPr/>
        </p:nvSpPr>
        <p:spPr>
          <a:xfrm>
            <a:off x="6646970" y="4343402"/>
            <a:ext cx="1688123" cy="2949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中国式现代化</a:t>
            </a:r>
            <a:endParaRPr lang="zh-CN" altLang="en-US" dirty="0">
              <a:solidFill>
                <a:srgbClr val="FF0000"/>
              </a:solidFill>
            </a:endParaRPr>
          </a:p>
        </p:txBody>
      </p:sp>
    </p:spTree>
    <p:extLst>
      <p:ext uri="{BB962C8B-B14F-4D97-AF65-F5344CB8AC3E}">
        <p14:creationId xmlns="" xmlns:p14="http://schemas.microsoft.com/office/powerpoint/2010/main" val="2193855458"/>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第一轮必答题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548776"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367918"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3"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390160"/>
              <a:ext cx="6690947" cy="2308324"/>
            </a:xfrm>
            <a:prstGeom prst="rect">
              <a:avLst/>
            </a:prstGeom>
            <a:noFill/>
          </p:spPr>
          <p:txBody>
            <a:bodyPr wrap="square">
              <a:spAutoFit/>
            </a:bodyPr>
            <a:lstStyle/>
            <a:p>
              <a:r>
                <a:rPr lang="zh-CN" altLang="zh-CN" sz="2400" dirty="0" smtClean="0"/>
                <a:t>一切从买际出发，看眼解决新时代改革开放和社会主义现代化建设的实际问题，不断回答中国之问、世界之问、</a:t>
              </a:r>
              <a:r>
                <a:rPr lang="en-US" altLang="zh-CN" sz="2400" dirty="0" smtClean="0"/>
                <a:t>_________</a:t>
              </a:r>
              <a:r>
                <a:rPr lang="zh-CN" altLang="zh-CN" sz="2400" dirty="0" smtClean="0"/>
                <a:t>、时代之问，作出符合中国实际和时代要求的正确回答，得出符合客观规律的科学认识，形成与时俱进的理论成果，更好指导中国实践</a:t>
              </a:r>
              <a:r>
                <a:rPr lang="zh-CN" altLang="en-US" sz="2400" dirty="0" smtClean="0"/>
                <a:t>。</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第一党支部</a:t>
            </a:r>
            <a:r>
              <a:rPr lang="en-US" altLang="zh-CN" sz="2400" dirty="0" smtClean="0">
                <a:solidFill>
                  <a:prstClr val="black"/>
                </a:solidFill>
                <a:latin typeface="+mn-ea"/>
                <a:sym typeface="+mn-ea"/>
              </a:rPr>
              <a:t>3</a:t>
            </a:r>
            <a:r>
              <a:rPr lang="zh-CN" altLang="en-US" sz="2400" dirty="0" smtClean="0">
                <a:solidFill>
                  <a:prstClr val="black"/>
                </a:solidFill>
                <a:latin typeface="+mn-ea"/>
                <a:sym typeface="+mn-ea"/>
              </a:rPr>
              <a:t>号选手准备：</a:t>
            </a:r>
            <a:endParaRPr lang="en-US" altLang="zh-CN" sz="2400" dirty="0" smtClean="0">
              <a:solidFill>
                <a:prstClr val="black"/>
              </a:solidFill>
              <a:latin typeface="+mn-ea"/>
              <a:sym typeface="+mn-ea"/>
            </a:endParaRPr>
          </a:p>
        </p:txBody>
      </p:sp>
      <p:sp>
        <p:nvSpPr>
          <p:cNvPr id="29" name="圆角矩形 28"/>
          <p:cNvSpPr/>
          <p:nvPr/>
        </p:nvSpPr>
        <p:spPr>
          <a:xfrm>
            <a:off x="4906102" y="4158770"/>
            <a:ext cx="1213339" cy="2949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人民之问</a:t>
            </a:r>
            <a:endParaRPr lang="zh-CN" altLang="en-US" dirty="0">
              <a:solidFill>
                <a:srgbClr val="FF0000"/>
              </a:solidFill>
            </a:endParaRPr>
          </a:p>
        </p:txBody>
      </p:sp>
    </p:spTree>
    <p:extLst>
      <p:ext uri="{BB962C8B-B14F-4D97-AF65-F5344CB8AC3E}">
        <p14:creationId xmlns="" xmlns:p14="http://schemas.microsoft.com/office/powerpoint/2010/main" val="2193855458"/>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第一轮必答题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548776"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367918"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3"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790210"/>
              <a:ext cx="6690947" cy="830997"/>
            </a:xfrm>
            <a:prstGeom prst="rect">
              <a:avLst/>
            </a:prstGeom>
            <a:noFill/>
          </p:spPr>
          <p:txBody>
            <a:bodyPr wrap="square">
              <a:spAutoFit/>
            </a:bodyPr>
            <a:lstStyle/>
            <a:p>
              <a:r>
                <a:rPr lang="zh-CN" altLang="zh-CN" sz="2400" dirty="0" smtClean="0"/>
                <a:t>新时代的伟大成就是</a:t>
              </a:r>
              <a:r>
                <a:rPr lang="en-US" altLang="zh-CN" sz="2400" dirty="0" smtClean="0"/>
                <a:t> ___________ </a:t>
              </a:r>
              <a:r>
                <a:rPr lang="zh-CN" altLang="zh-CN" sz="2400" dirty="0" smtClean="0"/>
                <a:t>一道拼出来、干出来、奋斗出来的！</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第二党支部</a:t>
            </a:r>
            <a:r>
              <a:rPr lang="en-US" altLang="zh-CN" sz="2400" dirty="0" smtClean="0">
                <a:solidFill>
                  <a:prstClr val="black"/>
                </a:solidFill>
                <a:latin typeface="+mn-ea"/>
                <a:sym typeface="+mn-ea"/>
              </a:rPr>
              <a:t>1</a:t>
            </a:r>
            <a:r>
              <a:rPr lang="zh-CN" altLang="en-US" sz="2400" dirty="0" smtClean="0">
                <a:solidFill>
                  <a:prstClr val="black"/>
                </a:solidFill>
                <a:latin typeface="+mn-ea"/>
                <a:sym typeface="+mn-ea"/>
              </a:rPr>
              <a:t>号选手准备：</a:t>
            </a:r>
            <a:endParaRPr lang="en-US" altLang="zh-CN" sz="2400" dirty="0" smtClean="0">
              <a:solidFill>
                <a:prstClr val="black"/>
              </a:solidFill>
              <a:latin typeface="+mn-ea"/>
              <a:sym typeface="+mn-ea"/>
            </a:endParaRPr>
          </a:p>
        </p:txBody>
      </p:sp>
      <p:sp>
        <p:nvSpPr>
          <p:cNvPr id="29" name="圆角矩形 28"/>
          <p:cNvSpPr/>
          <p:nvPr/>
        </p:nvSpPr>
        <p:spPr>
          <a:xfrm>
            <a:off x="5741342" y="3798298"/>
            <a:ext cx="1213339" cy="2949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党和人民</a:t>
            </a:r>
          </a:p>
        </p:txBody>
      </p:sp>
    </p:spTree>
    <p:extLst>
      <p:ext uri="{BB962C8B-B14F-4D97-AF65-F5344CB8AC3E}">
        <p14:creationId xmlns="" xmlns:p14="http://schemas.microsoft.com/office/powerpoint/2010/main" val="2193855458"/>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A396749C-0F82-43F2-9643-6767B78A830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 xmlns:a16="http://schemas.microsoft.com/office/drawing/2014/main" id="{A40540A9-0658-4048-B46B-2D4195143BB6}"/>
              </a:ext>
            </a:extLst>
          </p:cNvPr>
          <p:cNvSpPr/>
          <p:nvPr/>
        </p:nvSpPr>
        <p:spPr>
          <a:xfrm>
            <a:off x="3197292" y="4444986"/>
            <a:ext cx="6096000" cy="369332"/>
          </a:xfrm>
          <a:prstGeom prst="rect">
            <a:avLst/>
          </a:prstGeom>
        </p:spPr>
        <p:txBody>
          <a:bodyPr>
            <a:spAutoFit/>
          </a:bodyPr>
          <a:lstStyle/>
          <a:p>
            <a:endParaRPr lang="zh-CN" altLang="en-US" dirty="0">
              <a:solidFill>
                <a:srgbClr val="FCE8C9"/>
              </a:solidFill>
            </a:endParaRPr>
          </a:p>
        </p:txBody>
      </p:sp>
      <p:grpSp>
        <p:nvGrpSpPr>
          <p:cNvPr id="2" name="组合 27"/>
          <p:cNvGrpSpPr/>
          <p:nvPr/>
        </p:nvGrpSpPr>
        <p:grpSpPr>
          <a:xfrm>
            <a:off x="1464903" y="1032107"/>
            <a:ext cx="8703618" cy="1454259"/>
            <a:chOff x="1860551" y="1032107"/>
            <a:chExt cx="8703618" cy="1454259"/>
          </a:xfrm>
        </p:grpSpPr>
        <p:grpSp>
          <p:nvGrpSpPr>
            <p:cNvPr id="3" name="组合 29">
              <a:extLst>
                <a:ext uri="{FF2B5EF4-FFF2-40B4-BE49-F238E27FC236}">
                  <a16:creationId xmlns="" xmlns:a16="http://schemas.microsoft.com/office/drawing/2014/main" id="{41307FCF-A8A2-4E08-8DD9-68FE48BE940B}"/>
                </a:ext>
              </a:extLst>
            </p:cNvPr>
            <p:cNvGrpSpPr/>
            <p:nvPr/>
          </p:nvGrpSpPr>
          <p:grpSpPr>
            <a:xfrm>
              <a:off x="1860551" y="2057448"/>
              <a:ext cx="8470900" cy="428918"/>
              <a:chOff x="3887563" y="1688778"/>
              <a:chExt cx="4265886" cy="216000"/>
            </a:xfrm>
            <a:solidFill>
              <a:srgbClr val="FCE8C9"/>
            </a:solidFill>
          </p:grpSpPr>
          <p:grpSp>
            <p:nvGrpSpPr>
              <p:cNvPr id="4" name="组合 37">
                <a:extLst>
                  <a:ext uri="{FF2B5EF4-FFF2-40B4-BE49-F238E27FC236}">
                    <a16:creationId xmlns="" xmlns:a16="http://schemas.microsoft.com/office/drawing/2014/main" id="{1DBE19ED-9BFB-427D-A087-ADC3AC5559E0}"/>
                  </a:ext>
                </a:extLst>
              </p:cNvPr>
              <p:cNvGrpSpPr/>
              <p:nvPr/>
            </p:nvGrpSpPr>
            <p:grpSpPr>
              <a:xfrm>
                <a:off x="3887563" y="1804332"/>
                <a:ext cx="4265886" cy="0"/>
                <a:chOff x="3929539" y="3815648"/>
                <a:chExt cx="4265886" cy="0"/>
              </a:xfrm>
              <a:grpFill/>
            </p:grpSpPr>
            <p:cxnSp>
              <p:nvCxnSpPr>
                <p:cNvPr id="50" name="直接连接符 49">
                  <a:extLst>
                    <a:ext uri="{FF2B5EF4-FFF2-40B4-BE49-F238E27FC236}">
                      <a16:creationId xmlns="" xmlns:a16="http://schemas.microsoft.com/office/drawing/2014/main" id="{5C408288-95D7-4054-BEE0-FF144B89FCC7}"/>
                    </a:ext>
                  </a:extLst>
                </p:cNvPr>
                <p:cNvCxnSpPr/>
                <p:nvPr/>
              </p:nvCxnSpPr>
              <p:spPr>
                <a:xfrm flipH="1">
                  <a:off x="6575425"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33AC3B8A-9414-40D4-A06D-AD03AECD4C2D}"/>
                    </a:ext>
                  </a:extLst>
                </p:cNvPr>
                <p:cNvCxnSpPr/>
                <p:nvPr/>
              </p:nvCxnSpPr>
              <p:spPr>
                <a:xfrm>
                  <a:off x="3929539" y="3815648"/>
                  <a:ext cx="1620000" cy="0"/>
                </a:xfrm>
                <a:prstGeom prst="line">
                  <a:avLst/>
                </a:prstGeom>
                <a:grpFill/>
                <a:ln w="19050">
                  <a:gradFill>
                    <a:gsLst>
                      <a:gs pos="0">
                        <a:srgbClr val="FFF2C9">
                          <a:alpha val="0"/>
                        </a:srgbClr>
                      </a:gs>
                      <a:gs pos="100000">
                        <a:srgbClr val="FCE8C9"/>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 name="组合 43">
                <a:extLst>
                  <a:ext uri="{FF2B5EF4-FFF2-40B4-BE49-F238E27FC236}">
                    <a16:creationId xmlns="" xmlns:a16="http://schemas.microsoft.com/office/drawing/2014/main" id="{6D33DA73-8A97-4FA3-9D9D-F5BF8B820698}"/>
                  </a:ext>
                </a:extLst>
              </p:cNvPr>
              <p:cNvGrpSpPr/>
              <p:nvPr/>
            </p:nvGrpSpPr>
            <p:grpSpPr>
              <a:xfrm>
                <a:off x="5636115" y="1688778"/>
                <a:ext cx="768782" cy="216000"/>
                <a:chOff x="5674881" y="3725681"/>
                <a:chExt cx="768782" cy="216000"/>
              </a:xfrm>
              <a:grpFill/>
            </p:grpSpPr>
            <p:sp>
              <p:nvSpPr>
                <p:cNvPr id="45" name="星形: 五角 44">
                  <a:extLst>
                    <a:ext uri="{FF2B5EF4-FFF2-40B4-BE49-F238E27FC236}">
                      <a16:creationId xmlns="" xmlns:a16="http://schemas.microsoft.com/office/drawing/2014/main" id="{92EACBD7-3BFA-462A-9757-EFFD940AE37C}"/>
                    </a:ext>
                  </a:extLst>
                </p:cNvPr>
                <p:cNvSpPr/>
                <p:nvPr/>
              </p:nvSpPr>
              <p:spPr>
                <a:xfrm>
                  <a:off x="5951271" y="3725681"/>
                  <a:ext cx="216000" cy="21600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6" name="星形: 五角 45">
                  <a:extLst>
                    <a:ext uri="{FF2B5EF4-FFF2-40B4-BE49-F238E27FC236}">
                      <a16:creationId xmlns="" xmlns:a16="http://schemas.microsoft.com/office/drawing/2014/main" id="{C7C187A7-E4FC-4FB6-A15A-A7296805C6EC}"/>
                    </a:ext>
                  </a:extLst>
                </p:cNvPr>
                <p:cNvSpPr/>
                <p:nvPr/>
              </p:nvSpPr>
              <p:spPr>
                <a:xfrm>
                  <a:off x="5780927"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7" name="星形: 五角 46">
                  <a:extLst>
                    <a:ext uri="{FF2B5EF4-FFF2-40B4-BE49-F238E27FC236}">
                      <a16:creationId xmlns="" xmlns:a16="http://schemas.microsoft.com/office/drawing/2014/main" id="{96022961-B671-46C4-AD4D-4A1704B5761C}"/>
                    </a:ext>
                  </a:extLst>
                </p:cNvPr>
                <p:cNvSpPr/>
                <p:nvPr/>
              </p:nvSpPr>
              <p:spPr>
                <a:xfrm>
                  <a:off x="6210164" y="3769955"/>
                  <a:ext cx="127452" cy="12745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8" name="星形: 五角 47">
                  <a:extLst>
                    <a:ext uri="{FF2B5EF4-FFF2-40B4-BE49-F238E27FC236}">
                      <a16:creationId xmlns="" xmlns:a16="http://schemas.microsoft.com/office/drawing/2014/main" id="{163EF364-CB16-46B4-BC7E-ABF25B0A2456}"/>
                    </a:ext>
                  </a:extLst>
                </p:cNvPr>
                <p:cNvSpPr/>
                <p:nvPr/>
              </p:nvSpPr>
              <p:spPr>
                <a:xfrm>
                  <a:off x="6380509"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sp>
              <p:nvSpPr>
                <p:cNvPr id="49" name="星形: 五角 48">
                  <a:extLst>
                    <a:ext uri="{FF2B5EF4-FFF2-40B4-BE49-F238E27FC236}">
                      <a16:creationId xmlns="" xmlns:a16="http://schemas.microsoft.com/office/drawing/2014/main" id="{1B9409D3-D837-4A32-8636-57D1F51E4383}"/>
                    </a:ext>
                  </a:extLst>
                </p:cNvPr>
                <p:cNvSpPr/>
                <p:nvPr/>
              </p:nvSpPr>
              <p:spPr>
                <a:xfrm>
                  <a:off x="5674881" y="3802104"/>
                  <a:ext cx="63154" cy="631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E8C9"/>
                    </a:solidFill>
                  </a:endParaRPr>
                </a:p>
              </p:txBody>
            </p:sp>
          </p:grpSp>
        </p:grpSp>
        <p:grpSp>
          <p:nvGrpSpPr>
            <p:cNvPr id="6" name="组合 1">
              <a:extLst>
                <a:ext uri="{FF2B5EF4-FFF2-40B4-BE49-F238E27FC236}">
                  <a16:creationId xmlns="" xmlns:a16="http://schemas.microsoft.com/office/drawing/2014/main" id="{52277EF3-30CF-4B5F-ADA9-FE9E67682A57}"/>
                </a:ext>
              </a:extLst>
            </p:cNvPr>
            <p:cNvGrpSpPr/>
            <p:nvPr/>
          </p:nvGrpSpPr>
          <p:grpSpPr>
            <a:xfrm>
              <a:off x="4158848" y="1147382"/>
              <a:ext cx="4747760" cy="769441"/>
              <a:chOff x="4260555" y="1510992"/>
              <a:chExt cx="4747760" cy="769441"/>
            </a:xfrm>
          </p:grpSpPr>
          <p:sp>
            <p:nvSpPr>
              <p:cNvPr id="52" name="文本框 51">
                <a:extLst>
                  <a:ext uri="{FF2B5EF4-FFF2-40B4-BE49-F238E27FC236}">
                    <a16:creationId xmlns="" xmlns:a16="http://schemas.microsoft.com/office/drawing/2014/main" id="{92A27FEB-DF5B-44E9-9735-C93ADF513F2A}"/>
                  </a:ext>
                </a:extLst>
              </p:cNvPr>
              <p:cNvSpPr txBox="1"/>
              <p:nvPr/>
            </p:nvSpPr>
            <p:spPr>
              <a:xfrm>
                <a:off x="4260555" y="1510992"/>
                <a:ext cx="4747760" cy="769441"/>
              </a:xfrm>
              <a:prstGeom prst="rect">
                <a:avLst/>
              </a:prstGeom>
              <a:noFill/>
            </p:spPr>
            <p:txBody>
              <a:bodyPr wrap="square">
                <a:spAutoFit/>
              </a:bodyPr>
              <a:lstStyle/>
              <a:p>
                <a:pPr algn="ctr"/>
                <a:r>
                  <a:rPr lang="zh-CN" altLang="en-US" sz="4400" dirty="0" smtClean="0">
                    <a:solidFill>
                      <a:srgbClr val="FCE8C9"/>
                    </a:solidFill>
                    <a:latin typeface="思源宋体 CN Heavy" panose="02020900000000000000" pitchFamily="18" charset="-122"/>
                    <a:ea typeface="思源宋体 CN Heavy" panose="02020900000000000000" pitchFamily="18" charset="-122"/>
                  </a:rPr>
                  <a:t>第一轮必答题</a:t>
                </a:r>
                <a:endParaRPr lang="zh-CN" altLang="en-US" sz="4400" dirty="0">
                  <a:solidFill>
                    <a:srgbClr val="FCE8C9"/>
                  </a:solidFill>
                  <a:latin typeface="思源宋体 CN Heavy" panose="02020900000000000000" pitchFamily="18" charset="-122"/>
                  <a:ea typeface="思源宋体 CN Heavy" panose="02020900000000000000" pitchFamily="18" charset="-122"/>
                </a:endParaRPr>
              </a:p>
            </p:txBody>
          </p:sp>
          <p:sp>
            <p:nvSpPr>
              <p:cNvPr id="53" name="任意多边形: 形状 52">
                <a:extLst>
                  <a:ext uri="{FF2B5EF4-FFF2-40B4-BE49-F238E27FC236}">
                    <a16:creationId xmlns="" xmlns:a16="http://schemas.microsoft.com/office/drawing/2014/main" id="{0AC10246-7A58-4958-94FC-58A300A4A174}"/>
                  </a:ext>
                </a:extLst>
              </p:cNvPr>
              <p:cNvSpPr/>
              <p:nvPr/>
            </p:nvSpPr>
            <p:spPr bwMode="auto">
              <a:xfrm>
                <a:off x="4548776" y="1571029"/>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sp>
            <p:nvSpPr>
              <p:cNvPr id="54" name="任意多边形: 形状 53">
                <a:extLst>
                  <a:ext uri="{FF2B5EF4-FFF2-40B4-BE49-F238E27FC236}">
                    <a16:creationId xmlns="" xmlns:a16="http://schemas.microsoft.com/office/drawing/2014/main" id="{2F30D754-54C6-4070-B793-6E9FD71C9530}"/>
                  </a:ext>
                </a:extLst>
              </p:cNvPr>
              <p:cNvSpPr/>
              <p:nvPr/>
            </p:nvSpPr>
            <p:spPr bwMode="auto">
              <a:xfrm flipH="1">
                <a:off x="8367918" y="1551151"/>
                <a:ext cx="410397" cy="603462"/>
              </a:xfrm>
              <a:custGeom>
                <a:avLst/>
                <a:gdLst>
                  <a:gd name="connsiteX0" fmla="*/ 451806 w 637497"/>
                  <a:gd name="connsiteY0" fmla="*/ 862235 h 937398"/>
                  <a:gd name="connsiteX1" fmla="*/ 503119 w 637497"/>
                  <a:gd name="connsiteY1" fmla="*/ 882923 h 937398"/>
                  <a:gd name="connsiteX2" fmla="*/ 428872 w 637497"/>
                  <a:gd name="connsiteY2" fmla="*/ 903939 h 937398"/>
                  <a:gd name="connsiteX3" fmla="*/ 504148 w 637497"/>
                  <a:gd name="connsiteY3" fmla="*/ 889245 h 937398"/>
                  <a:gd name="connsiteX4" fmla="*/ 356510 w 637497"/>
                  <a:gd name="connsiteY4" fmla="*/ 922050 h 937398"/>
                  <a:gd name="connsiteX5" fmla="*/ 426471 w 637497"/>
                  <a:gd name="connsiteY5" fmla="*/ 872329 h 937398"/>
                  <a:gd name="connsiteX6" fmla="*/ 451806 w 637497"/>
                  <a:gd name="connsiteY6" fmla="*/ 862235 h 937398"/>
                  <a:gd name="connsiteX7" fmla="*/ 326798 w 637497"/>
                  <a:gd name="connsiteY7" fmla="*/ 798214 h 937398"/>
                  <a:gd name="connsiteX8" fmla="*/ 380323 w 637497"/>
                  <a:gd name="connsiteY8" fmla="*/ 835209 h 937398"/>
                  <a:gd name="connsiteX9" fmla="*/ 287664 w 637497"/>
                  <a:gd name="connsiteY9" fmla="*/ 839798 h 937398"/>
                  <a:gd name="connsiteX10" fmla="*/ 379634 w 637497"/>
                  <a:gd name="connsiteY10" fmla="*/ 842517 h 937398"/>
                  <a:gd name="connsiteX11" fmla="*/ 197760 w 637497"/>
                  <a:gd name="connsiteY11" fmla="*/ 841837 h 937398"/>
                  <a:gd name="connsiteX12" fmla="*/ 294209 w 637497"/>
                  <a:gd name="connsiteY12" fmla="*/ 803089 h 937398"/>
                  <a:gd name="connsiteX13" fmla="*/ 326798 w 637497"/>
                  <a:gd name="connsiteY13" fmla="*/ 798214 h 937398"/>
                  <a:gd name="connsiteX14" fmla="*/ 445410 w 637497"/>
                  <a:gd name="connsiteY14" fmla="*/ 730421 h 937398"/>
                  <a:gd name="connsiteX15" fmla="*/ 519263 w 637497"/>
                  <a:gd name="connsiteY15" fmla="*/ 858766 h 937398"/>
                  <a:gd name="connsiteX16" fmla="*/ 481129 w 637497"/>
                  <a:gd name="connsiteY16" fmla="*/ 794166 h 937398"/>
                  <a:gd name="connsiteX17" fmla="*/ 513569 w 637497"/>
                  <a:gd name="connsiteY17" fmla="*/ 862013 h 937398"/>
                  <a:gd name="connsiteX18" fmla="*/ 454038 w 637497"/>
                  <a:gd name="connsiteY18" fmla="*/ 813478 h 937398"/>
                  <a:gd name="connsiteX19" fmla="*/ 445410 w 637497"/>
                  <a:gd name="connsiteY19" fmla="*/ 730421 h 937398"/>
                  <a:gd name="connsiteX20" fmla="*/ 191256 w 637497"/>
                  <a:gd name="connsiteY20" fmla="*/ 690294 h 937398"/>
                  <a:gd name="connsiteX21" fmla="*/ 267610 w 637497"/>
                  <a:gd name="connsiteY21" fmla="*/ 740910 h 937398"/>
                  <a:gd name="connsiteX22" fmla="*/ 174784 w 637497"/>
                  <a:gd name="connsiteY22" fmla="*/ 724720 h 937398"/>
                  <a:gd name="connsiteX23" fmla="*/ 265036 w 637497"/>
                  <a:gd name="connsiteY23" fmla="*/ 747897 h 937398"/>
                  <a:gd name="connsiteX24" fmla="*/ 85047 w 637497"/>
                  <a:gd name="connsiteY24" fmla="*/ 706484 h 937398"/>
                  <a:gd name="connsiteX25" fmla="*/ 191256 w 637497"/>
                  <a:gd name="connsiteY25" fmla="*/ 690294 h 937398"/>
                  <a:gd name="connsiteX26" fmla="*/ 361113 w 637497"/>
                  <a:gd name="connsiteY26" fmla="*/ 644696 h 937398"/>
                  <a:gd name="connsiteX27" fmla="*/ 406037 w 637497"/>
                  <a:gd name="connsiteY27" fmla="*/ 810750 h 937398"/>
                  <a:gd name="connsiteX28" fmla="*/ 382044 w 637497"/>
                  <a:gd name="connsiteY28" fmla="*/ 727040 h 937398"/>
                  <a:gd name="connsiteX29" fmla="*/ 398550 w 637497"/>
                  <a:gd name="connsiteY29" fmla="*/ 812800 h 937398"/>
                  <a:gd name="connsiteX30" fmla="*/ 345288 w 637497"/>
                  <a:gd name="connsiteY30" fmla="*/ 741902 h 937398"/>
                  <a:gd name="connsiteX31" fmla="*/ 361113 w 637497"/>
                  <a:gd name="connsiteY31" fmla="*/ 644696 h 937398"/>
                  <a:gd name="connsiteX32" fmla="*/ 300029 w 637497"/>
                  <a:gd name="connsiteY32" fmla="*/ 552450 h 937398"/>
                  <a:gd name="connsiteX33" fmla="*/ 298656 w 637497"/>
                  <a:gd name="connsiteY33" fmla="*/ 723560 h 937398"/>
                  <a:gd name="connsiteX34" fmla="*/ 297627 w 637497"/>
                  <a:gd name="connsiteY34" fmla="*/ 636898 h 937398"/>
                  <a:gd name="connsiteX35" fmla="*/ 290592 w 637497"/>
                  <a:gd name="connsiteY35" fmla="*/ 723900 h 937398"/>
                  <a:gd name="connsiteX36" fmla="*/ 256792 w 637497"/>
                  <a:gd name="connsiteY36" fmla="*/ 643027 h 937398"/>
                  <a:gd name="connsiteX37" fmla="*/ 300029 w 637497"/>
                  <a:gd name="connsiteY37" fmla="*/ 552450 h 937398"/>
                  <a:gd name="connsiteX38" fmla="*/ 16785 w 637497"/>
                  <a:gd name="connsiteY38" fmla="*/ 549275 h 937398"/>
                  <a:gd name="connsiteX39" fmla="*/ 127385 w 637497"/>
                  <a:gd name="connsiteY39" fmla="*/ 556128 h 937398"/>
                  <a:gd name="connsiteX40" fmla="*/ 189823 w 637497"/>
                  <a:gd name="connsiteY40" fmla="*/ 622263 h 937398"/>
                  <a:gd name="connsiteX41" fmla="*/ 101584 w 637497"/>
                  <a:gd name="connsiteY41" fmla="*/ 586283 h 937398"/>
                  <a:gd name="connsiteX42" fmla="*/ 185351 w 637497"/>
                  <a:gd name="connsiteY42" fmla="*/ 628602 h 937398"/>
                  <a:gd name="connsiteX43" fmla="*/ 16785 w 637497"/>
                  <a:gd name="connsiteY43" fmla="*/ 549275 h 937398"/>
                  <a:gd name="connsiteX44" fmla="*/ 275261 w 637497"/>
                  <a:gd name="connsiteY44" fmla="*/ 444500 h 937398"/>
                  <a:gd name="connsiteX45" fmla="*/ 226658 w 637497"/>
                  <a:gd name="connsiteY45" fmla="*/ 611188 h 937398"/>
                  <a:gd name="connsiteX46" fmla="*/ 249077 w 637497"/>
                  <a:gd name="connsiteY46" fmla="*/ 526481 h 937398"/>
                  <a:gd name="connsiteX47" fmla="*/ 218614 w 637497"/>
                  <a:gd name="connsiteY47" fmla="*/ 609995 h 937398"/>
                  <a:gd name="connsiteX48" fmla="*/ 207148 w 637497"/>
                  <a:gd name="connsiteY48" fmla="*/ 523583 h 937398"/>
                  <a:gd name="connsiteX49" fmla="*/ 275261 w 637497"/>
                  <a:gd name="connsiteY49" fmla="*/ 444500 h 937398"/>
                  <a:gd name="connsiteX50" fmla="*/ 67 w 637497"/>
                  <a:gd name="connsiteY50" fmla="*/ 385763 h 937398"/>
                  <a:gd name="connsiteX51" fmla="*/ 106085 w 637497"/>
                  <a:gd name="connsiteY51" fmla="*/ 417773 h 937398"/>
                  <a:gd name="connsiteX52" fmla="*/ 147163 w 637497"/>
                  <a:gd name="connsiteY52" fmla="*/ 496516 h 937398"/>
                  <a:gd name="connsiteX53" fmla="*/ 71655 w 637497"/>
                  <a:gd name="connsiteY53" fmla="*/ 441396 h 937398"/>
                  <a:gd name="connsiteX54" fmla="*/ 141027 w 637497"/>
                  <a:gd name="connsiteY54" fmla="*/ 501651 h 937398"/>
                  <a:gd name="connsiteX55" fmla="*/ 67 w 637497"/>
                  <a:gd name="connsiteY55" fmla="*/ 385763 h 937398"/>
                  <a:gd name="connsiteX56" fmla="*/ 284616 w 637497"/>
                  <a:gd name="connsiteY56" fmla="*/ 342900 h 937398"/>
                  <a:gd name="connsiteX57" fmla="*/ 186030 w 637497"/>
                  <a:gd name="connsiteY57" fmla="*/ 495300 h 937398"/>
                  <a:gd name="connsiteX58" fmla="*/ 233611 w 637497"/>
                  <a:gd name="connsiteY58" fmla="*/ 417120 h 937398"/>
                  <a:gd name="connsiteX59" fmla="*/ 178499 w 637497"/>
                  <a:gd name="connsiteY59" fmla="*/ 492028 h 937398"/>
                  <a:gd name="connsiteX60" fmla="*/ 193390 w 637497"/>
                  <a:gd name="connsiteY60" fmla="*/ 404549 h 937398"/>
                  <a:gd name="connsiteX61" fmla="*/ 284616 w 637497"/>
                  <a:gd name="connsiteY61" fmla="*/ 342900 h 937398"/>
                  <a:gd name="connsiteX62" fmla="*/ 311828 w 637497"/>
                  <a:gd name="connsiteY62" fmla="*/ 254000 h 937398"/>
                  <a:gd name="connsiteX63" fmla="*/ 181298 w 637497"/>
                  <a:gd name="connsiteY63" fmla="*/ 366713 h 937398"/>
                  <a:gd name="connsiteX64" fmla="*/ 245530 w 637497"/>
                  <a:gd name="connsiteY64" fmla="*/ 308307 h 937398"/>
                  <a:gd name="connsiteX65" fmla="*/ 175271 w 637497"/>
                  <a:gd name="connsiteY65" fmla="*/ 362444 h 937398"/>
                  <a:gd name="connsiteX66" fmla="*/ 213156 w 637497"/>
                  <a:gd name="connsiteY66" fmla="*/ 289180 h 937398"/>
                  <a:gd name="connsiteX67" fmla="*/ 311828 w 637497"/>
                  <a:gd name="connsiteY67" fmla="*/ 254000 h 937398"/>
                  <a:gd name="connsiteX68" fmla="*/ 46782 w 637497"/>
                  <a:gd name="connsiteY68" fmla="*/ 231775 h 937398"/>
                  <a:gd name="connsiteX69" fmla="*/ 132132 w 637497"/>
                  <a:gd name="connsiteY69" fmla="*/ 282321 h 937398"/>
                  <a:gd name="connsiteX70" fmla="*/ 146587 w 637497"/>
                  <a:gd name="connsiteY70" fmla="*/ 360111 h 937398"/>
                  <a:gd name="connsiteX71" fmla="*/ 94447 w 637497"/>
                  <a:gd name="connsiteY71" fmla="*/ 295857 h 937398"/>
                  <a:gd name="connsiteX72" fmla="*/ 139531 w 637497"/>
                  <a:gd name="connsiteY72" fmla="*/ 363538 h 937398"/>
                  <a:gd name="connsiteX73" fmla="*/ 46782 w 637497"/>
                  <a:gd name="connsiteY73" fmla="*/ 231775 h 937398"/>
                  <a:gd name="connsiteX74" fmla="*/ 334285 w 637497"/>
                  <a:gd name="connsiteY74" fmla="*/ 188913 h 937398"/>
                  <a:gd name="connsiteX75" fmla="*/ 209293 w 637497"/>
                  <a:gd name="connsiteY75" fmla="*/ 253900 h 937398"/>
                  <a:gd name="connsiteX76" fmla="*/ 271618 w 637497"/>
                  <a:gd name="connsiteY76" fmla="*/ 219696 h 937398"/>
                  <a:gd name="connsiteX77" fmla="*/ 205697 w 637497"/>
                  <a:gd name="connsiteY77" fmla="*/ 249625 h 937398"/>
                  <a:gd name="connsiteX78" fmla="*/ 251413 w 637497"/>
                  <a:gd name="connsiteY78" fmla="*/ 199858 h 937398"/>
                  <a:gd name="connsiteX79" fmla="*/ 334285 w 637497"/>
                  <a:gd name="connsiteY79" fmla="*/ 188913 h 937398"/>
                  <a:gd name="connsiteX80" fmla="*/ 138761 w 637497"/>
                  <a:gd name="connsiteY80" fmla="*/ 128588 h 937398"/>
                  <a:gd name="connsiteX81" fmla="*/ 190965 w 637497"/>
                  <a:gd name="connsiteY81" fmla="*/ 181389 h 937398"/>
                  <a:gd name="connsiteX82" fmla="*/ 183776 w 637497"/>
                  <a:gd name="connsiteY82" fmla="*/ 243105 h 937398"/>
                  <a:gd name="connsiteX83" fmla="*/ 159301 w 637497"/>
                  <a:gd name="connsiteY83" fmla="*/ 185503 h 937398"/>
                  <a:gd name="connsiteX84" fmla="*/ 177786 w 637497"/>
                  <a:gd name="connsiteY84" fmla="*/ 244476 h 937398"/>
                  <a:gd name="connsiteX85" fmla="*/ 138761 w 637497"/>
                  <a:gd name="connsiteY85" fmla="*/ 128588 h 937398"/>
                  <a:gd name="connsiteX86" fmla="*/ 305831 w 637497"/>
                  <a:gd name="connsiteY86" fmla="*/ 125173 h 937398"/>
                  <a:gd name="connsiteX87" fmla="*/ 375560 w 637497"/>
                  <a:gd name="connsiteY87" fmla="*/ 128206 h 937398"/>
                  <a:gd name="connsiteX88" fmla="*/ 259974 w 637497"/>
                  <a:gd name="connsiteY88" fmla="*/ 162244 h 937398"/>
                  <a:gd name="connsiteX89" fmla="*/ 318025 w 637497"/>
                  <a:gd name="connsiteY89" fmla="*/ 143877 h 937398"/>
                  <a:gd name="connsiteX90" fmla="*/ 258085 w 637497"/>
                  <a:gd name="connsiteY90" fmla="*/ 158369 h 937398"/>
                  <a:gd name="connsiteX91" fmla="*/ 305831 w 637497"/>
                  <a:gd name="connsiteY91" fmla="*/ 125173 h 937398"/>
                  <a:gd name="connsiteX92" fmla="*/ 231067 w 637497"/>
                  <a:gd name="connsiteY92" fmla="*/ 50800 h 937398"/>
                  <a:gd name="connsiteX93" fmla="*/ 261893 w 637497"/>
                  <a:gd name="connsiteY93" fmla="*/ 100689 h 937398"/>
                  <a:gd name="connsiteX94" fmla="*/ 242884 w 637497"/>
                  <a:gd name="connsiteY94" fmla="*/ 149056 h 937398"/>
                  <a:gd name="connsiteX95" fmla="*/ 235349 w 637497"/>
                  <a:gd name="connsiteY95" fmla="*/ 99336 h 937398"/>
                  <a:gd name="connsiteX96" fmla="*/ 237746 w 637497"/>
                  <a:gd name="connsiteY96" fmla="*/ 149225 h 937398"/>
                  <a:gd name="connsiteX97" fmla="*/ 231067 w 637497"/>
                  <a:gd name="connsiteY97" fmla="*/ 50800 h 937398"/>
                  <a:gd name="connsiteX98" fmla="*/ 434297 w 637497"/>
                  <a:gd name="connsiteY98" fmla="*/ 0 h 937398"/>
                  <a:gd name="connsiteX99" fmla="*/ 333227 w 637497"/>
                  <a:gd name="connsiteY99" fmla="*/ 106520 h 937398"/>
                  <a:gd name="connsiteX100" fmla="*/ 298169 w 637497"/>
                  <a:gd name="connsiteY100" fmla="*/ 101880 h 937398"/>
                  <a:gd name="connsiteX101" fmla="*/ 259342 w 637497"/>
                  <a:gd name="connsiteY101" fmla="*/ 146786 h 937398"/>
                  <a:gd name="connsiteX102" fmla="*/ 217072 w 637497"/>
                  <a:gd name="connsiteY102" fmla="*/ 209833 h 937398"/>
                  <a:gd name="connsiteX103" fmla="*/ 181178 w 637497"/>
                  <a:gd name="connsiteY103" fmla="*/ 289246 h 937398"/>
                  <a:gd name="connsiteX104" fmla="*/ 161771 w 637497"/>
                  <a:gd name="connsiteY104" fmla="*/ 381838 h 937398"/>
                  <a:gd name="connsiteX105" fmla="*/ 165721 w 637497"/>
                  <a:gd name="connsiteY105" fmla="*/ 481789 h 937398"/>
                  <a:gd name="connsiteX106" fmla="*/ 193715 w 637497"/>
                  <a:gd name="connsiteY106" fmla="*/ 581398 h 937398"/>
                  <a:gd name="connsiteX107" fmla="*/ 198696 w 637497"/>
                  <a:gd name="connsiteY107" fmla="*/ 593550 h 937398"/>
                  <a:gd name="connsiteX108" fmla="*/ 203848 w 637497"/>
                  <a:gd name="connsiteY108" fmla="*/ 605530 h 937398"/>
                  <a:gd name="connsiteX109" fmla="*/ 209516 w 637497"/>
                  <a:gd name="connsiteY109" fmla="*/ 617339 h 937398"/>
                  <a:gd name="connsiteX110" fmla="*/ 215183 w 637497"/>
                  <a:gd name="connsiteY110" fmla="*/ 629149 h 937398"/>
                  <a:gd name="connsiteX111" fmla="*/ 241116 w 637497"/>
                  <a:gd name="connsiteY111" fmla="*/ 674503 h 937398"/>
                  <a:gd name="connsiteX112" fmla="*/ 306206 w 637497"/>
                  <a:gd name="connsiteY112" fmla="*/ 753574 h 937398"/>
                  <a:gd name="connsiteX113" fmla="*/ 383147 w 637497"/>
                  <a:gd name="connsiteY113" fmla="*/ 812279 h 937398"/>
                  <a:gd name="connsiteX114" fmla="*/ 461461 w 637497"/>
                  <a:gd name="connsiteY114" fmla="*/ 850445 h 937398"/>
                  <a:gd name="connsiteX115" fmla="*/ 532047 w 637497"/>
                  <a:gd name="connsiteY115" fmla="*/ 872010 h 937398"/>
                  <a:gd name="connsiteX116" fmla="*/ 588035 w 637497"/>
                  <a:gd name="connsiteY116" fmla="*/ 882279 h 937398"/>
                  <a:gd name="connsiteX117" fmla="*/ 624445 w 637497"/>
                  <a:gd name="connsiteY117" fmla="*/ 885702 h 937398"/>
                  <a:gd name="connsiteX118" fmla="*/ 637497 w 637497"/>
                  <a:gd name="connsiteY118" fmla="*/ 886044 h 937398"/>
                  <a:gd name="connsiteX119" fmla="*/ 637497 w 637497"/>
                  <a:gd name="connsiteY119" fmla="*/ 887071 h 937398"/>
                  <a:gd name="connsiteX120" fmla="*/ 624445 w 637497"/>
                  <a:gd name="connsiteY120" fmla="*/ 887242 h 937398"/>
                  <a:gd name="connsiteX121" fmla="*/ 587692 w 637497"/>
                  <a:gd name="connsiteY121" fmla="*/ 885188 h 937398"/>
                  <a:gd name="connsiteX122" fmla="*/ 531017 w 637497"/>
                  <a:gd name="connsiteY122" fmla="*/ 876460 h 937398"/>
                  <a:gd name="connsiteX123" fmla="*/ 514186 w 637497"/>
                  <a:gd name="connsiteY123" fmla="*/ 872865 h 937398"/>
                  <a:gd name="connsiteX124" fmla="*/ 496497 w 637497"/>
                  <a:gd name="connsiteY124" fmla="*/ 868416 h 937398"/>
                  <a:gd name="connsiteX125" fmla="*/ 477949 w 637497"/>
                  <a:gd name="connsiteY125" fmla="*/ 862939 h 937398"/>
                  <a:gd name="connsiteX126" fmla="*/ 458885 w 637497"/>
                  <a:gd name="connsiteY126" fmla="*/ 856606 h 937398"/>
                  <a:gd name="connsiteX127" fmla="*/ 378510 w 637497"/>
                  <a:gd name="connsiteY127" fmla="*/ 819125 h 937398"/>
                  <a:gd name="connsiteX128" fmla="*/ 298650 w 637497"/>
                  <a:gd name="connsiteY128" fmla="*/ 760249 h 937398"/>
                  <a:gd name="connsiteX129" fmla="*/ 231155 w 637497"/>
                  <a:gd name="connsiteY129" fmla="*/ 679980 h 937398"/>
                  <a:gd name="connsiteX130" fmla="*/ 204363 w 637497"/>
                  <a:gd name="connsiteY130" fmla="*/ 633770 h 937398"/>
                  <a:gd name="connsiteX131" fmla="*/ 198524 w 637497"/>
                  <a:gd name="connsiteY131" fmla="*/ 621960 h 937398"/>
                  <a:gd name="connsiteX132" fmla="*/ 192857 w 637497"/>
                  <a:gd name="connsiteY132" fmla="*/ 609980 h 937398"/>
                  <a:gd name="connsiteX133" fmla="*/ 187361 w 637497"/>
                  <a:gd name="connsiteY133" fmla="*/ 597657 h 937398"/>
                  <a:gd name="connsiteX134" fmla="*/ 182209 w 637497"/>
                  <a:gd name="connsiteY134" fmla="*/ 585334 h 937398"/>
                  <a:gd name="connsiteX135" fmla="*/ 153699 w 637497"/>
                  <a:gd name="connsiteY135" fmla="*/ 483501 h 937398"/>
                  <a:gd name="connsiteX136" fmla="*/ 151810 w 637497"/>
                  <a:gd name="connsiteY136" fmla="*/ 470664 h 937398"/>
                  <a:gd name="connsiteX137" fmla="*/ 150436 w 637497"/>
                  <a:gd name="connsiteY137" fmla="*/ 457828 h 937398"/>
                  <a:gd name="connsiteX138" fmla="*/ 148891 w 637497"/>
                  <a:gd name="connsiteY138" fmla="*/ 431985 h 937398"/>
                  <a:gd name="connsiteX139" fmla="*/ 148719 w 637497"/>
                  <a:gd name="connsiteY139" fmla="*/ 419320 h 937398"/>
                  <a:gd name="connsiteX140" fmla="*/ 148891 w 637497"/>
                  <a:gd name="connsiteY140" fmla="*/ 406655 h 937398"/>
                  <a:gd name="connsiteX141" fmla="*/ 149578 w 637497"/>
                  <a:gd name="connsiteY141" fmla="*/ 393989 h 937398"/>
                  <a:gd name="connsiteX142" fmla="*/ 150608 w 637497"/>
                  <a:gd name="connsiteY142" fmla="*/ 381496 h 937398"/>
                  <a:gd name="connsiteX143" fmla="*/ 171904 w 637497"/>
                  <a:gd name="connsiteY143" fmla="*/ 287192 h 937398"/>
                  <a:gd name="connsiteX144" fmla="*/ 210031 w 637497"/>
                  <a:gd name="connsiteY144" fmla="*/ 207094 h 937398"/>
                  <a:gd name="connsiteX145" fmla="*/ 215355 w 637497"/>
                  <a:gd name="connsiteY145" fmla="*/ 198366 h 937398"/>
                  <a:gd name="connsiteX146" fmla="*/ 220851 w 637497"/>
                  <a:gd name="connsiteY146" fmla="*/ 189808 h 937398"/>
                  <a:gd name="connsiteX147" fmla="*/ 232014 w 637497"/>
                  <a:gd name="connsiteY147" fmla="*/ 173549 h 937398"/>
                  <a:gd name="connsiteX148" fmla="*/ 254684 w 637497"/>
                  <a:gd name="connsiteY148" fmla="*/ 144283 h 937398"/>
                  <a:gd name="connsiteX149" fmla="*/ 295730 w 637497"/>
                  <a:gd name="connsiteY149" fmla="*/ 99613 h 937398"/>
                  <a:gd name="connsiteX150" fmla="*/ 297413 w 637497"/>
                  <a:gd name="connsiteY150" fmla="*/ 98073 h 937398"/>
                  <a:gd name="connsiteX151" fmla="*/ 296973 w 637497"/>
                  <a:gd name="connsiteY151" fmla="*/ 94621 h 937398"/>
                  <a:gd name="connsiteX152" fmla="*/ 354471 w 637497"/>
                  <a:gd name="connsiteY152" fmla="*/ 35083 h 937398"/>
                  <a:gd name="connsiteX153" fmla="*/ 434297 w 637497"/>
                  <a:gd name="connsiteY153" fmla="*/ 0 h 9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7497" h="937398">
                    <a:moveTo>
                      <a:pt x="451806" y="862235"/>
                    </a:moveTo>
                    <a:cubicBezTo>
                      <a:pt x="475952" y="859472"/>
                      <a:pt x="495660" y="875618"/>
                      <a:pt x="503119" y="882923"/>
                    </a:cubicBezTo>
                    <a:cubicBezTo>
                      <a:pt x="473626" y="885657"/>
                      <a:pt x="428872" y="903939"/>
                      <a:pt x="428872" y="903939"/>
                    </a:cubicBezTo>
                    <a:cubicBezTo>
                      <a:pt x="448591" y="896592"/>
                      <a:pt x="500890" y="889586"/>
                      <a:pt x="504148" y="889245"/>
                    </a:cubicBezTo>
                    <a:cubicBezTo>
                      <a:pt x="431615" y="973138"/>
                      <a:pt x="357196" y="921879"/>
                      <a:pt x="356510" y="922050"/>
                    </a:cubicBezTo>
                    <a:cubicBezTo>
                      <a:pt x="375887" y="912311"/>
                      <a:pt x="384117" y="902230"/>
                      <a:pt x="426471" y="872329"/>
                    </a:cubicBezTo>
                    <a:cubicBezTo>
                      <a:pt x="435216" y="866178"/>
                      <a:pt x="443758" y="863156"/>
                      <a:pt x="451806" y="862235"/>
                    </a:cubicBezTo>
                    <a:close/>
                    <a:moveTo>
                      <a:pt x="326798" y="798214"/>
                    </a:moveTo>
                    <a:cubicBezTo>
                      <a:pt x="355780" y="801368"/>
                      <a:pt x="373865" y="824885"/>
                      <a:pt x="380323" y="835209"/>
                    </a:cubicBezTo>
                    <a:cubicBezTo>
                      <a:pt x="345361" y="830451"/>
                      <a:pt x="287664" y="839798"/>
                      <a:pt x="287664" y="839798"/>
                    </a:cubicBezTo>
                    <a:cubicBezTo>
                      <a:pt x="312981" y="836569"/>
                      <a:pt x="375845" y="842007"/>
                      <a:pt x="379634" y="842517"/>
                    </a:cubicBezTo>
                    <a:cubicBezTo>
                      <a:pt x="270958" y="919163"/>
                      <a:pt x="198449" y="841837"/>
                      <a:pt x="197760" y="841837"/>
                    </a:cubicBezTo>
                    <a:cubicBezTo>
                      <a:pt x="223422" y="835719"/>
                      <a:pt x="235823" y="826202"/>
                      <a:pt x="294209" y="803089"/>
                    </a:cubicBezTo>
                    <a:cubicBezTo>
                      <a:pt x="306265" y="798373"/>
                      <a:pt x="317137" y="797162"/>
                      <a:pt x="326798" y="798214"/>
                    </a:cubicBezTo>
                    <a:close/>
                    <a:moveTo>
                      <a:pt x="445410" y="730421"/>
                    </a:moveTo>
                    <a:cubicBezTo>
                      <a:pt x="445755" y="730250"/>
                      <a:pt x="540660" y="750587"/>
                      <a:pt x="519263" y="858766"/>
                    </a:cubicBezTo>
                    <a:cubicBezTo>
                      <a:pt x="517538" y="856032"/>
                      <a:pt x="488894" y="813307"/>
                      <a:pt x="481129" y="794166"/>
                    </a:cubicBezTo>
                    <a:cubicBezTo>
                      <a:pt x="481301" y="794166"/>
                      <a:pt x="496659" y="838600"/>
                      <a:pt x="513569" y="862013"/>
                    </a:cubicBezTo>
                    <a:cubicBezTo>
                      <a:pt x="499075" y="860817"/>
                      <a:pt x="458179" y="854494"/>
                      <a:pt x="454038" y="813478"/>
                    </a:cubicBezTo>
                    <a:cubicBezTo>
                      <a:pt x="449206" y="763404"/>
                      <a:pt x="451277" y="750758"/>
                      <a:pt x="445410" y="730421"/>
                    </a:cubicBezTo>
                    <a:close/>
                    <a:moveTo>
                      <a:pt x="191256" y="690294"/>
                    </a:moveTo>
                    <a:cubicBezTo>
                      <a:pt x="243932" y="682625"/>
                      <a:pt x="262634" y="725572"/>
                      <a:pt x="267610" y="740910"/>
                    </a:cubicBezTo>
                    <a:cubicBezTo>
                      <a:pt x="234323" y="728469"/>
                      <a:pt x="174784" y="724549"/>
                      <a:pt x="174784" y="724720"/>
                    </a:cubicBezTo>
                    <a:cubicBezTo>
                      <a:pt x="200693" y="727106"/>
                      <a:pt x="261433" y="746704"/>
                      <a:pt x="265036" y="747897"/>
                    </a:cubicBezTo>
                    <a:cubicBezTo>
                      <a:pt x="137379" y="798513"/>
                      <a:pt x="85562" y="706996"/>
                      <a:pt x="85047" y="706484"/>
                    </a:cubicBezTo>
                    <a:cubicBezTo>
                      <a:pt x="111985" y="706314"/>
                      <a:pt x="127084" y="699838"/>
                      <a:pt x="191256" y="690294"/>
                    </a:cubicBezTo>
                    <a:close/>
                    <a:moveTo>
                      <a:pt x="361113" y="644696"/>
                    </a:moveTo>
                    <a:cubicBezTo>
                      <a:pt x="361794" y="644525"/>
                      <a:pt x="462873" y="692701"/>
                      <a:pt x="406037" y="810750"/>
                    </a:cubicBezTo>
                    <a:cubicBezTo>
                      <a:pt x="404846" y="807162"/>
                      <a:pt x="385107" y="750786"/>
                      <a:pt x="382044" y="727040"/>
                    </a:cubicBezTo>
                    <a:cubicBezTo>
                      <a:pt x="382044" y="727040"/>
                      <a:pt x="386128" y="781878"/>
                      <a:pt x="398550" y="812800"/>
                    </a:cubicBezTo>
                    <a:cubicBezTo>
                      <a:pt x="382384" y="807675"/>
                      <a:pt x="337460" y="789908"/>
                      <a:pt x="345288" y="741902"/>
                    </a:cubicBezTo>
                    <a:cubicBezTo>
                      <a:pt x="354987" y="683476"/>
                      <a:pt x="361454" y="669467"/>
                      <a:pt x="361113" y="644696"/>
                    </a:cubicBezTo>
                    <a:close/>
                    <a:moveTo>
                      <a:pt x="300029" y="552450"/>
                    </a:moveTo>
                    <a:cubicBezTo>
                      <a:pt x="300886" y="552450"/>
                      <a:pt x="386673" y="622086"/>
                      <a:pt x="298656" y="723560"/>
                    </a:cubicBezTo>
                    <a:cubicBezTo>
                      <a:pt x="298484" y="719814"/>
                      <a:pt x="293852" y="660564"/>
                      <a:pt x="297627" y="636898"/>
                    </a:cubicBezTo>
                    <a:cubicBezTo>
                      <a:pt x="297627" y="636898"/>
                      <a:pt x="286474" y="691040"/>
                      <a:pt x="290592" y="723900"/>
                    </a:cubicBezTo>
                    <a:cubicBezTo>
                      <a:pt x="276008" y="715387"/>
                      <a:pt x="235860" y="687805"/>
                      <a:pt x="256792" y="643027"/>
                    </a:cubicBezTo>
                    <a:cubicBezTo>
                      <a:pt x="282700" y="588545"/>
                      <a:pt x="293166" y="576456"/>
                      <a:pt x="300029" y="552450"/>
                    </a:cubicBezTo>
                    <a:close/>
                    <a:moveTo>
                      <a:pt x="16785" y="549275"/>
                    </a:moveTo>
                    <a:cubicBezTo>
                      <a:pt x="43962" y="554758"/>
                      <a:pt x="60818" y="551674"/>
                      <a:pt x="127385" y="556128"/>
                    </a:cubicBezTo>
                    <a:cubicBezTo>
                      <a:pt x="181911" y="559898"/>
                      <a:pt x="188963" y="605986"/>
                      <a:pt x="189823" y="622263"/>
                    </a:cubicBezTo>
                    <a:cubicBezTo>
                      <a:pt x="160066" y="602731"/>
                      <a:pt x="101584" y="586283"/>
                      <a:pt x="101584" y="586283"/>
                    </a:cubicBezTo>
                    <a:cubicBezTo>
                      <a:pt x="126697" y="594335"/>
                      <a:pt x="182083" y="626546"/>
                      <a:pt x="185351" y="628602"/>
                    </a:cubicBezTo>
                    <a:cubicBezTo>
                      <a:pt x="44306" y="650875"/>
                      <a:pt x="16785" y="549789"/>
                      <a:pt x="16785" y="549275"/>
                    </a:cubicBezTo>
                    <a:close/>
                    <a:moveTo>
                      <a:pt x="275261" y="444500"/>
                    </a:moveTo>
                    <a:cubicBezTo>
                      <a:pt x="275945" y="444671"/>
                      <a:pt x="340635" y="531082"/>
                      <a:pt x="226658" y="611188"/>
                    </a:cubicBezTo>
                    <a:cubicBezTo>
                      <a:pt x="227342" y="607609"/>
                      <a:pt x="238808" y="548808"/>
                      <a:pt x="249077" y="526481"/>
                    </a:cubicBezTo>
                    <a:cubicBezTo>
                      <a:pt x="249077" y="526481"/>
                      <a:pt x="223235" y="576760"/>
                      <a:pt x="218614" y="609995"/>
                    </a:cubicBezTo>
                    <a:cubicBezTo>
                      <a:pt x="206463" y="598405"/>
                      <a:pt x="173947" y="562784"/>
                      <a:pt x="207148" y="523583"/>
                    </a:cubicBezTo>
                    <a:cubicBezTo>
                      <a:pt x="247879" y="476031"/>
                      <a:pt x="261741" y="466487"/>
                      <a:pt x="275261" y="444500"/>
                    </a:cubicBezTo>
                    <a:close/>
                    <a:moveTo>
                      <a:pt x="67" y="385763"/>
                    </a:moveTo>
                    <a:cubicBezTo>
                      <a:pt x="24952" y="397403"/>
                      <a:pt x="42509" y="398430"/>
                      <a:pt x="106085" y="417773"/>
                    </a:cubicBezTo>
                    <a:cubicBezTo>
                      <a:pt x="158072" y="434035"/>
                      <a:pt x="151084" y="480596"/>
                      <a:pt x="147163" y="496516"/>
                    </a:cubicBezTo>
                    <a:cubicBezTo>
                      <a:pt x="123812" y="470839"/>
                      <a:pt x="71655" y="441225"/>
                      <a:pt x="71655" y="441396"/>
                    </a:cubicBezTo>
                    <a:cubicBezTo>
                      <a:pt x="93813" y="454919"/>
                      <a:pt x="138300" y="498912"/>
                      <a:pt x="141027" y="501651"/>
                    </a:cubicBezTo>
                    <a:cubicBezTo>
                      <a:pt x="-3853" y="491038"/>
                      <a:pt x="-274" y="386277"/>
                      <a:pt x="67" y="385763"/>
                    </a:cubicBezTo>
                    <a:close/>
                    <a:moveTo>
                      <a:pt x="284616" y="342900"/>
                    </a:moveTo>
                    <a:cubicBezTo>
                      <a:pt x="285129" y="343244"/>
                      <a:pt x="321585" y="442778"/>
                      <a:pt x="186030" y="495300"/>
                    </a:cubicBezTo>
                    <a:cubicBezTo>
                      <a:pt x="187742" y="491856"/>
                      <a:pt x="216667" y="436751"/>
                      <a:pt x="233611" y="417120"/>
                    </a:cubicBezTo>
                    <a:cubicBezTo>
                      <a:pt x="233611" y="417120"/>
                      <a:pt x="192876" y="460687"/>
                      <a:pt x="178499" y="492028"/>
                    </a:cubicBezTo>
                    <a:cubicBezTo>
                      <a:pt x="169770" y="477908"/>
                      <a:pt x="148547" y="435545"/>
                      <a:pt x="193390" y="404549"/>
                    </a:cubicBezTo>
                    <a:cubicBezTo>
                      <a:pt x="247988" y="367353"/>
                      <a:pt x="264590" y="361326"/>
                      <a:pt x="284616" y="342900"/>
                    </a:cubicBezTo>
                    <a:close/>
                    <a:moveTo>
                      <a:pt x="311828" y="254000"/>
                    </a:moveTo>
                    <a:cubicBezTo>
                      <a:pt x="311828" y="254342"/>
                      <a:pt x="316822" y="348611"/>
                      <a:pt x="181298" y="366713"/>
                    </a:cubicBezTo>
                    <a:cubicBezTo>
                      <a:pt x="183709" y="364151"/>
                      <a:pt x="224866" y="321799"/>
                      <a:pt x="245530" y="308307"/>
                    </a:cubicBezTo>
                    <a:cubicBezTo>
                      <a:pt x="245530" y="308307"/>
                      <a:pt x="196969" y="338022"/>
                      <a:pt x="175271" y="362444"/>
                    </a:cubicBezTo>
                    <a:cubicBezTo>
                      <a:pt x="171482" y="348269"/>
                      <a:pt x="164422" y="306941"/>
                      <a:pt x="213156" y="289180"/>
                    </a:cubicBezTo>
                    <a:cubicBezTo>
                      <a:pt x="272394" y="267833"/>
                      <a:pt x="288753" y="265954"/>
                      <a:pt x="311828" y="254000"/>
                    </a:cubicBezTo>
                    <a:close/>
                    <a:moveTo>
                      <a:pt x="46782" y="231775"/>
                    </a:moveTo>
                    <a:cubicBezTo>
                      <a:pt x="65538" y="247367"/>
                      <a:pt x="80853" y="251822"/>
                      <a:pt x="132132" y="282321"/>
                    </a:cubicBezTo>
                    <a:cubicBezTo>
                      <a:pt x="173947" y="307509"/>
                      <a:pt x="154502" y="346918"/>
                      <a:pt x="146587" y="360111"/>
                    </a:cubicBezTo>
                    <a:cubicBezTo>
                      <a:pt x="132820" y="332696"/>
                      <a:pt x="94447" y="295857"/>
                      <a:pt x="94447" y="295857"/>
                    </a:cubicBezTo>
                    <a:cubicBezTo>
                      <a:pt x="110450" y="312478"/>
                      <a:pt x="137983" y="360454"/>
                      <a:pt x="139531" y="363538"/>
                    </a:cubicBezTo>
                    <a:cubicBezTo>
                      <a:pt x="12022" y="324129"/>
                      <a:pt x="46265" y="232118"/>
                      <a:pt x="46782" y="231775"/>
                    </a:cubicBezTo>
                    <a:close/>
                    <a:moveTo>
                      <a:pt x="334285" y="188913"/>
                    </a:moveTo>
                    <a:cubicBezTo>
                      <a:pt x="334114" y="189255"/>
                      <a:pt x="316649" y="261938"/>
                      <a:pt x="209293" y="253900"/>
                    </a:cubicBezTo>
                    <a:cubicBezTo>
                      <a:pt x="211690" y="252190"/>
                      <a:pt x="252783" y="226708"/>
                      <a:pt x="271618" y="219696"/>
                    </a:cubicBezTo>
                    <a:cubicBezTo>
                      <a:pt x="271447" y="219696"/>
                      <a:pt x="227785" y="234404"/>
                      <a:pt x="205697" y="249625"/>
                    </a:cubicBezTo>
                    <a:cubicBezTo>
                      <a:pt x="206040" y="238166"/>
                      <a:pt x="210491" y="205502"/>
                      <a:pt x="251413" y="199858"/>
                    </a:cubicBezTo>
                    <a:cubicBezTo>
                      <a:pt x="301239" y="193189"/>
                      <a:pt x="314081" y="194386"/>
                      <a:pt x="334285" y="188913"/>
                    </a:cubicBezTo>
                    <a:close/>
                    <a:moveTo>
                      <a:pt x="138761" y="128588"/>
                    </a:moveTo>
                    <a:cubicBezTo>
                      <a:pt x="149202" y="143674"/>
                      <a:pt x="159472" y="149674"/>
                      <a:pt x="190965" y="181389"/>
                    </a:cubicBezTo>
                    <a:cubicBezTo>
                      <a:pt x="216810" y="207447"/>
                      <a:pt x="193019" y="234362"/>
                      <a:pt x="183776" y="243105"/>
                    </a:cubicBezTo>
                    <a:cubicBezTo>
                      <a:pt x="179669" y="219961"/>
                      <a:pt x="159301" y="185503"/>
                      <a:pt x="159301" y="185503"/>
                    </a:cubicBezTo>
                    <a:cubicBezTo>
                      <a:pt x="167345" y="200761"/>
                      <a:pt x="177101" y="241905"/>
                      <a:pt x="177786" y="244476"/>
                    </a:cubicBezTo>
                    <a:cubicBezTo>
                      <a:pt x="89810" y="193218"/>
                      <a:pt x="138419" y="128759"/>
                      <a:pt x="138761" y="128588"/>
                    </a:cubicBezTo>
                    <a:close/>
                    <a:moveTo>
                      <a:pt x="305831" y="125173"/>
                    </a:moveTo>
                    <a:cubicBezTo>
                      <a:pt x="347737" y="127027"/>
                      <a:pt x="357870" y="129723"/>
                      <a:pt x="375560" y="128206"/>
                    </a:cubicBezTo>
                    <a:cubicBezTo>
                      <a:pt x="375217" y="128375"/>
                      <a:pt x="346020" y="184150"/>
                      <a:pt x="259974" y="162244"/>
                    </a:cubicBezTo>
                    <a:cubicBezTo>
                      <a:pt x="262379" y="161402"/>
                      <a:pt x="301194" y="146910"/>
                      <a:pt x="318025" y="143877"/>
                    </a:cubicBezTo>
                    <a:cubicBezTo>
                      <a:pt x="318025" y="143877"/>
                      <a:pt x="279382" y="149438"/>
                      <a:pt x="258085" y="158369"/>
                    </a:cubicBezTo>
                    <a:cubicBezTo>
                      <a:pt x="260661" y="149269"/>
                      <a:pt x="271310" y="123825"/>
                      <a:pt x="305831" y="125173"/>
                    </a:cubicBezTo>
                    <a:close/>
                    <a:moveTo>
                      <a:pt x="231067" y="50800"/>
                    </a:moveTo>
                    <a:cubicBezTo>
                      <a:pt x="236205" y="64329"/>
                      <a:pt x="243227" y="70756"/>
                      <a:pt x="261893" y="100689"/>
                    </a:cubicBezTo>
                    <a:cubicBezTo>
                      <a:pt x="277135" y="125211"/>
                      <a:pt x="252303" y="143306"/>
                      <a:pt x="242884" y="149056"/>
                    </a:cubicBezTo>
                    <a:cubicBezTo>
                      <a:pt x="244425" y="129777"/>
                      <a:pt x="235349" y="99336"/>
                      <a:pt x="235349" y="99336"/>
                    </a:cubicBezTo>
                    <a:cubicBezTo>
                      <a:pt x="238603" y="112696"/>
                      <a:pt x="237746" y="147027"/>
                      <a:pt x="237746" y="149225"/>
                    </a:cubicBezTo>
                    <a:cubicBezTo>
                      <a:pt x="177122" y="95446"/>
                      <a:pt x="230725" y="50800"/>
                      <a:pt x="231067" y="50800"/>
                    </a:cubicBezTo>
                    <a:close/>
                    <a:moveTo>
                      <a:pt x="434297" y="0"/>
                    </a:moveTo>
                    <a:cubicBezTo>
                      <a:pt x="433848" y="149"/>
                      <a:pt x="408403" y="102133"/>
                      <a:pt x="333227" y="106520"/>
                    </a:cubicBezTo>
                    <a:lnTo>
                      <a:pt x="298169" y="101880"/>
                    </a:lnTo>
                    <a:lnTo>
                      <a:pt x="259342" y="146786"/>
                    </a:lnTo>
                    <a:cubicBezTo>
                      <a:pt x="245238" y="164906"/>
                      <a:pt x="230640" y="185957"/>
                      <a:pt x="217072" y="209833"/>
                    </a:cubicBezTo>
                    <a:cubicBezTo>
                      <a:pt x="203505" y="233623"/>
                      <a:pt x="190796" y="260322"/>
                      <a:pt x="181178" y="289246"/>
                    </a:cubicBezTo>
                    <a:cubicBezTo>
                      <a:pt x="171561" y="318170"/>
                      <a:pt x="164691" y="349491"/>
                      <a:pt x="161771" y="381838"/>
                    </a:cubicBezTo>
                    <a:cubicBezTo>
                      <a:pt x="158680" y="414356"/>
                      <a:pt x="160226" y="448073"/>
                      <a:pt x="165721" y="481789"/>
                    </a:cubicBezTo>
                    <a:cubicBezTo>
                      <a:pt x="171045" y="515506"/>
                      <a:pt x="180835" y="549051"/>
                      <a:pt x="193715" y="581398"/>
                    </a:cubicBezTo>
                    <a:cubicBezTo>
                      <a:pt x="195089" y="585506"/>
                      <a:pt x="196978" y="589442"/>
                      <a:pt x="198696" y="593550"/>
                    </a:cubicBezTo>
                    <a:cubicBezTo>
                      <a:pt x="200413" y="597486"/>
                      <a:pt x="202131" y="601423"/>
                      <a:pt x="203848" y="605530"/>
                    </a:cubicBezTo>
                    <a:cubicBezTo>
                      <a:pt x="205566" y="609467"/>
                      <a:pt x="207626" y="613403"/>
                      <a:pt x="209516" y="617339"/>
                    </a:cubicBezTo>
                    <a:cubicBezTo>
                      <a:pt x="211405" y="621276"/>
                      <a:pt x="213294" y="625212"/>
                      <a:pt x="215183" y="629149"/>
                    </a:cubicBezTo>
                    <a:cubicBezTo>
                      <a:pt x="223083" y="644723"/>
                      <a:pt x="231670" y="659956"/>
                      <a:pt x="241116" y="674503"/>
                    </a:cubicBezTo>
                    <a:cubicBezTo>
                      <a:pt x="260008" y="703599"/>
                      <a:pt x="281991" y="730298"/>
                      <a:pt x="306206" y="753574"/>
                    </a:cubicBezTo>
                    <a:cubicBezTo>
                      <a:pt x="330250" y="776679"/>
                      <a:pt x="356699" y="796190"/>
                      <a:pt x="383147" y="812279"/>
                    </a:cubicBezTo>
                    <a:cubicBezTo>
                      <a:pt x="409595" y="828195"/>
                      <a:pt x="436215" y="840860"/>
                      <a:pt x="461461" y="850445"/>
                    </a:cubicBezTo>
                    <a:cubicBezTo>
                      <a:pt x="486879" y="860029"/>
                      <a:pt x="510751" y="867046"/>
                      <a:pt x="532047" y="872010"/>
                    </a:cubicBezTo>
                    <a:cubicBezTo>
                      <a:pt x="553515" y="876973"/>
                      <a:pt x="572407" y="880225"/>
                      <a:pt x="588035" y="882279"/>
                    </a:cubicBezTo>
                    <a:cubicBezTo>
                      <a:pt x="603664" y="884332"/>
                      <a:pt x="616029" y="885188"/>
                      <a:pt x="624445" y="885702"/>
                    </a:cubicBezTo>
                    <a:cubicBezTo>
                      <a:pt x="632860" y="886044"/>
                      <a:pt x="637497" y="886044"/>
                      <a:pt x="637497" y="886044"/>
                    </a:cubicBezTo>
                    <a:cubicBezTo>
                      <a:pt x="637497" y="886386"/>
                      <a:pt x="637497" y="886728"/>
                      <a:pt x="637497" y="887071"/>
                    </a:cubicBezTo>
                    <a:cubicBezTo>
                      <a:pt x="637497" y="887071"/>
                      <a:pt x="632860" y="887413"/>
                      <a:pt x="624445" y="887242"/>
                    </a:cubicBezTo>
                    <a:cubicBezTo>
                      <a:pt x="615858" y="887071"/>
                      <a:pt x="603492" y="886900"/>
                      <a:pt x="587692" y="885188"/>
                    </a:cubicBezTo>
                    <a:cubicBezTo>
                      <a:pt x="571892" y="883648"/>
                      <a:pt x="552657" y="880909"/>
                      <a:pt x="531017" y="876460"/>
                    </a:cubicBezTo>
                    <a:cubicBezTo>
                      <a:pt x="525521" y="875604"/>
                      <a:pt x="519854" y="874235"/>
                      <a:pt x="514186" y="872865"/>
                    </a:cubicBezTo>
                    <a:cubicBezTo>
                      <a:pt x="508347" y="871667"/>
                      <a:pt x="502508" y="869956"/>
                      <a:pt x="496497" y="868416"/>
                    </a:cubicBezTo>
                    <a:cubicBezTo>
                      <a:pt x="490314" y="867046"/>
                      <a:pt x="484303" y="864821"/>
                      <a:pt x="477949" y="862939"/>
                    </a:cubicBezTo>
                    <a:cubicBezTo>
                      <a:pt x="471766" y="861056"/>
                      <a:pt x="465411" y="858660"/>
                      <a:pt x="458885" y="856606"/>
                    </a:cubicBezTo>
                    <a:cubicBezTo>
                      <a:pt x="433124" y="847193"/>
                      <a:pt x="405817" y="834870"/>
                      <a:pt x="378510" y="819125"/>
                    </a:cubicBezTo>
                    <a:cubicBezTo>
                      <a:pt x="351203" y="803208"/>
                      <a:pt x="323724" y="783868"/>
                      <a:pt x="298650" y="760249"/>
                    </a:cubicBezTo>
                    <a:cubicBezTo>
                      <a:pt x="273747" y="736802"/>
                      <a:pt x="250562" y="709760"/>
                      <a:pt x="231155" y="679980"/>
                    </a:cubicBezTo>
                    <a:cubicBezTo>
                      <a:pt x="221366" y="665090"/>
                      <a:pt x="212607" y="649687"/>
                      <a:pt x="204363" y="633770"/>
                    </a:cubicBezTo>
                    <a:cubicBezTo>
                      <a:pt x="202474" y="629662"/>
                      <a:pt x="200413" y="625897"/>
                      <a:pt x="198524" y="621960"/>
                    </a:cubicBezTo>
                    <a:cubicBezTo>
                      <a:pt x="196635" y="618024"/>
                      <a:pt x="194574" y="614088"/>
                      <a:pt x="192857" y="609980"/>
                    </a:cubicBezTo>
                    <a:cubicBezTo>
                      <a:pt x="190967" y="605872"/>
                      <a:pt x="189250" y="601765"/>
                      <a:pt x="187361" y="597657"/>
                    </a:cubicBezTo>
                    <a:cubicBezTo>
                      <a:pt x="185643" y="593550"/>
                      <a:pt x="183583" y="589442"/>
                      <a:pt x="182209" y="585334"/>
                    </a:cubicBezTo>
                    <a:cubicBezTo>
                      <a:pt x="168984" y="552303"/>
                      <a:pt x="159367" y="517902"/>
                      <a:pt x="153699" y="483501"/>
                    </a:cubicBezTo>
                    <a:cubicBezTo>
                      <a:pt x="153184" y="479222"/>
                      <a:pt x="152325" y="474943"/>
                      <a:pt x="151810" y="470664"/>
                    </a:cubicBezTo>
                    <a:cubicBezTo>
                      <a:pt x="151295" y="466386"/>
                      <a:pt x="150952" y="462107"/>
                      <a:pt x="150436" y="457828"/>
                    </a:cubicBezTo>
                    <a:cubicBezTo>
                      <a:pt x="149406" y="449271"/>
                      <a:pt x="149234" y="440542"/>
                      <a:pt x="148891" y="431985"/>
                    </a:cubicBezTo>
                    <a:cubicBezTo>
                      <a:pt x="148547" y="427877"/>
                      <a:pt x="148719" y="423598"/>
                      <a:pt x="148719" y="419320"/>
                    </a:cubicBezTo>
                    <a:cubicBezTo>
                      <a:pt x="148719" y="415041"/>
                      <a:pt x="148891" y="410762"/>
                      <a:pt x="148891" y="406655"/>
                    </a:cubicBezTo>
                    <a:cubicBezTo>
                      <a:pt x="149062" y="402376"/>
                      <a:pt x="149406" y="398268"/>
                      <a:pt x="149578" y="393989"/>
                    </a:cubicBezTo>
                    <a:cubicBezTo>
                      <a:pt x="149921" y="389882"/>
                      <a:pt x="149921" y="385603"/>
                      <a:pt x="150608" y="381496"/>
                    </a:cubicBezTo>
                    <a:cubicBezTo>
                      <a:pt x="153699" y="348293"/>
                      <a:pt x="161600" y="316630"/>
                      <a:pt x="171904" y="287192"/>
                    </a:cubicBezTo>
                    <a:cubicBezTo>
                      <a:pt x="182380" y="257926"/>
                      <a:pt x="195776" y="231055"/>
                      <a:pt x="210031" y="207094"/>
                    </a:cubicBezTo>
                    <a:cubicBezTo>
                      <a:pt x="211748" y="204185"/>
                      <a:pt x="213466" y="201275"/>
                      <a:pt x="215355" y="198366"/>
                    </a:cubicBezTo>
                    <a:cubicBezTo>
                      <a:pt x="217244" y="195456"/>
                      <a:pt x="218961" y="192547"/>
                      <a:pt x="220851" y="189808"/>
                    </a:cubicBezTo>
                    <a:cubicBezTo>
                      <a:pt x="224457" y="184160"/>
                      <a:pt x="228236" y="178684"/>
                      <a:pt x="232014" y="173549"/>
                    </a:cubicBezTo>
                    <a:cubicBezTo>
                      <a:pt x="239570" y="163109"/>
                      <a:pt x="247127" y="153353"/>
                      <a:pt x="254684" y="144283"/>
                    </a:cubicBezTo>
                    <a:cubicBezTo>
                      <a:pt x="269454" y="126483"/>
                      <a:pt x="283708" y="111593"/>
                      <a:pt x="295730" y="99613"/>
                    </a:cubicBezTo>
                    <a:lnTo>
                      <a:pt x="297413" y="98073"/>
                    </a:lnTo>
                    <a:lnTo>
                      <a:pt x="296973" y="94621"/>
                    </a:lnTo>
                    <a:cubicBezTo>
                      <a:pt x="296621" y="81098"/>
                      <a:pt x="302422" y="51816"/>
                      <a:pt x="354471" y="35083"/>
                    </a:cubicBezTo>
                    <a:cubicBezTo>
                      <a:pt x="424041" y="13284"/>
                      <a:pt x="424554" y="10389"/>
                      <a:pt x="434297" y="0"/>
                    </a:cubicBezTo>
                    <a:close/>
                  </a:path>
                </a:pathLst>
              </a:custGeom>
              <a:solidFill>
                <a:srgbClr val="FCE8C9"/>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FCE8C9"/>
                  </a:solidFill>
                  <a:effectLst/>
                  <a:uLnTx/>
                  <a:uFillTx/>
                  <a:latin typeface="Roboto Regular"/>
                  <a:ea typeface="思源黑体 CN Regular" panose="020B0500000000000000" charset="-122"/>
                  <a:cs typeface="+mn-cs"/>
                </a:endParaRPr>
              </a:p>
            </p:txBody>
          </p:sp>
        </p:grpSp>
        <p:pic>
          <p:nvPicPr>
            <p:cNvPr id="55" name="图片 54">
              <a:extLst>
                <a:ext uri="{FF2B5EF4-FFF2-40B4-BE49-F238E27FC236}">
                  <a16:creationId xmlns="" xmlns:a16="http://schemas.microsoft.com/office/drawing/2014/main" id="{D79DC1A4-3F58-4629-9C53-3653CD98F4D1}"/>
                </a:ext>
              </a:extLst>
            </p:cNvPr>
            <p:cNvPicPr>
              <a:picLocks noChangeAspect="1"/>
            </p:cNvPicPr>
            <p:nvPr/>
          </p:nvPicPr>
          <p:blipFill>
            <a:blip r:embed="rId3"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517162" y="1125193"/>
              <a:ext cx="1198822" cy="1050273"/>
            </a:xfrm>
            <a:prstGeom prst="rect">
              <a:avLst/>
            </a:prstGeom>
          </p:spPr>
        </p:pic>
        <p:pic>
          <p:nvPicPr>
            <p:cNvPr id="56" name="图片 55">
              <a:extLst>
                <a:ext uri="{FF2B5EF4-FFF2-40B4-BE49-F238E27FC236}">
                  <a16:creationId xmlns="" xmlns:a16="http://schemas.microsoft.com/office/drawing/2014/main" id="{9F775C9E-E916-434B-9CD9-0D1566D765AF}"/>
                </a:ext>
              </a:extLst>
            </p:cNvPr>
            <p:cNvPicPr>
              <a:picLocks noChangeAspect="1"/>
            </p:cNvPicPr>
            <p:nvPr/>
          </p:nvPicPr>
          <p:blipFill>
            <a:blip r:embed="rId6" cstate="print">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flipH="1">
              <a:off x="9416158" y="1032107"/>
              <a:ext cx="1148011" cy="1005757"/>
            </a:xfrm>
            <a:prstGeom prst="rect">
              <a:avLst/>
            </a:prstGeom>
          </p:spPr>
        </p:pic>
      </p:grpSp>
      <p:cxnSp>
        <p:nvCxnSpPr>
          <p:cNvPr id="24" name="直接连接符 23"/>
          <p:cNvCxnSpPr/>
          <p:nvPr/>
        </p:nvCxnSpPr>
        <p:spPr>
          <a:xfrm flipV="1">
            <a:off x="0" y="571495"/>
            <a:ext cx="12192000" cy="87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 y="184643"/>
            <a:ext cx="5547946" cy="369332"/>
          </a:xfrm>
          <a:prstGeom prst="rect">
            <a:avLst/>
          </a:prstGeom>
        </p:spPr>
        <p:txBody>
          <a:bodyPr wrap="square">
            <a:spAutoFit/>
          </a:bodyPr>
          <a:lstStyle/>
          <a:p>
            <a:pPr algn="ctr"/>
            <a:r>
              <a:rPr lang="zh-CN" altLang="en-US" b="1" dirty="0" smtClean="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rPr>
              <a:t>青海省药品检验检测院党的二十大精神知识竞赛</a:t>
            </a:r>
            <a:endParaRPr lang="zh-CN" altLang="en-US" b="1" dirty="0">
              <a:solidFill>
                <a:srgbClr val="FCE8C9"/>
              </a:solidFill>
              <a:effectLst>
                <a:outerShdw blurRad="25400" dist="63500" dir="5400000" algn="t" rotWithShape="0">
                  <a:srgbClr val="910000">
                    <a:alpha val="50000"/>
                  </a:srgbClr>
                </a:outerShdw>
              </a:effectLst>
              <a:latin typeface="思源宋体 CN Heavy" panose="02020900000000000000" pitchFamily="18" charset="-122"/>
              <a:ea typeface="思源宋体 CN Heavy" panose="02020900000000000000" pitchFamily="18" charset="-122"/>
            </a:endParaRPr>
          </a:p>
        </p:txBody>
      </p:sp>
      <p:grpSp>
        <p:nvGrpSpPr>
          <p:cNvPr id="7" name="组合 31"/>
          <p:cNvGrpSpPr/>
          <p:nvPr/>
        </p:nvGrpSpPr>
        <p:grpSpPr>
          <a:xfrm>
            <a:off x="0" y="2549770"/>
            <a:ext cx="12192000" cy="4308230"/>
            <a:chOff x="0" y="2549770"/>
            <a:chExt cx="12192000" cy="4308230"/>
          </a:xfrm>
        </p:grpSpPr>
        <p:pic>
          <p:nvPicPr>
            <p:cNvPr id="15" name="图片 14">
              <a:extLst>
                <a:ext uri="{FF2B5EF4-FFF2-40B4-BE49-F238E27FC236}">
                  <a16:creationId xmlns="" xmlns:a16="http://schemas.microsoft.com/office/drawing/2014/main" id="{D87763B3-D100-4F44-B571-40A5F3DFC8D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64031"/>
            <a:stretch/>
          </p:blipFill>
          <p:spPr>
            <a:xfrm>
              <a:off x="0" y="4665306"/>
              <a:ext cx="12192000" cy="2192694"/>
            </a:xfrm>
            <a:prstGeom prst="rect">
              <a:avLst/>
            </a:prstGeom>
          </p:spPr>
        </p:pic>
        <p:sp>
          <p:nvSpPr>
            <p:cNvPr id="26" name="圆角矩形 25"/>
            <p:cNvSpPr/>
            <p:nvPr/>
          </p:nvSpPr>
          <p:spPr>
            <a:xfrm>
              <a:off x="2435477" y="2549770"/>
              <a:ext cx="7271238" cy="32443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 xmlns:a16="http://schemas.microsoft.com/office/drawing/2014/main" id="{CC4A04A9-11FE-40A3-B715-9FF821AE7E35}"/>
                </a:ext>
              </a:extLst>
            </p:cNvPr>
            <p:cNvSpPr/>
            <p:nvPr/>
          </p:nvSpPr>
          <p:spPr>
            <a:xfrm>
              <a:off x="2699246" y="3790210"/>
              <a:ext cx="6690947" cy="830997"/>
            </a:xfrm>
            <a:prstGeom prst="rect">
              <a:avLst/>
            </a:prstGeom>
            <a:noFill/>
          </p:spPr>
          <p:txBody>
            <a:bodyPr wrap="square">
              <a:spAutoFit/>
            </a:bodyPr>
            <a:lstStyle/>
            <a:p>
              <a:r>
                <a:rPr lang="zh-CN" altLang="zh-CN" sz="2400" dirty="0" smtClean="0"/>
                <a:t> </a:t>
              </a:r>
              <a:r>
                <a:rPr lang="en-US" altLang="zh-CN" sz="2400" dirty="0" smtClean="0"/>
                <a:t>_____________</a:t>
              </a:r>
              <a:r>
                <a:rPr lang="zh-CN" altLang="zh-CN" sz="2400" dirty="0" smtClean="0"/>
                <a:t>是全面建设社会主义现代化国家的首要任务。</a:t>
              </a:r>
              <a:endParaRPr lang="zh-CN" altLang="zh-CN" sz="2400" dirty="0"/>
            </a:p>
          </p:txBody>
        </p:sp>
      </p:grpSp>
      <p:sp>
        <p:nvSpPr>
          <p:cNvPr id="28" name="圆角矩形 27"/>
          <p:cNvSpPr/>
          <p:nvPr/>
        </p:nvSpPr>
        <p:spPr>
          <a:xfrm>
            <a:off x="2952750" y="2695575"/>
            <a:ext cx="6229350" cy="6477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en-US" sz="2400" dirty="0" smtClean="0">
                <a:solidFill>
                  <a:prstClr val="black"/>
                </a:solidFill>
                <a:latin typeface="+mn-ea"/>
                <a:sym typeface="+mn-ea"/>
              </a:rPr>
              <a:t>第二党支部</a:t>
            </a:r>
            <a:r>
              <a:rPr lang="en-US" altLang="zh-CN" sz="2400" dirty="0" smtClean="0">
                <a:solidFill>
                  <a:prstClr val="black"/>
                </a:solidFill>
                <a:latin typeface="+mn-ea"/>
                <a:sym typeface="+mn-ea"/>
              </a:rPr>
              <a:t>2</a:t>
            </a:r>
            <a:r>
              <a:rPr lang="zh-CN" altLang="en-US" sz="2400" dirty="0" smtClean="0">
                <a:solidFill>
                  <a:prstClr val="black"/>
                </a:solidFill>
                <a:latin typeface="+mn-ea"/>
                <a:sym typeface="+mn-ea"/>
              </a:rPr>
              <a:t>号选手准备：</a:t>
            </a:r>
            <a:endParaRPr lang="en-US" altLang="zh-CN" sz="2400" dirty="0" smtClean="0">
              <a:solidFill>
                <a:prstClr val="black"/>
              </a:solidFill>
              <a:latin typeface="+mn-ea"/>
              <a:sym typeface="+mn-ea"/>
            </a:endParaRPr>
          </a:p>
        </p:txBody>
      </p:sp>
      <p:sp>
        <p:nvSpPr>
          <p:cNvPr id="29" name="圆角矩形 28"/>
          <p:cNvSpPr/>
          <p:nvPr/>
        </p:nvSpPr>
        <p:spPr>
          <a:xfrm>
            <a:off x="2839916" y="3798298"/>
            <a:ext cx="1723292" cy="2949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高质量发展</a:t>
            </a:r>
          </a:p>
        </p:txBody>
      </p:sp>
    </p:spTree>
    <p:extLst>
      <p:ext uri="{BB962C8B-B14F-4D97-AF65-F5344CB8AC3E}">
        <p14:creationId xmlns="" xmlns:p14="http://schemas.microsoft.com/office/powerpoint/2010/main" val="2193855458"/>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1141</TotalTime>
  <Words>3079</Words>
  <Application>Microsoft Office PowerPoint</Application>
  <PresentationFormat>自定义</PresentationFormat>
  <Paragraphs>349</Paragraphs>
  <Slides>59</Slides>
  <Notes>37</Notes>
  <HiddenSlides>0</HiddenSlides>
  <MMClips>0</MMClips>
  <ScaleCrop>false</ScaleCrop>
  <HeadingPairs>
    <vt:vector size="4" baseType="variant">
      <vt:variant>
        <vt:lpstr>主题</vt:lpstr>
      </vt:variant>
      <vt:variant>
        <vt:i4>1</vt:i4>
      </vt:variant>
      <vt:variant>
        <vt:lpstr>幻灯片标题</vt:lpstr>
      </vt:variant>
      <vt:variant>
        <vt:i4>59</vt:i4>
      </vt:variant>
    </vt:vector>
  </HeadingPairs>
  <TitlesOfParts>
    <vt:vector size="60"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主题名称</dc:title>
  <dc:creator>张勇</dc:creator>
  <cp:lastModifiedBy>药检院设备科</cp:lastModifiedBy>
  <cp:revision>129</cp:revision>
  <dcterms:created xsi:type="dcterms:W3CDTF">2022-08-17T14:34:00Z</dcterms:created>
  <dcterms:modified xsi:type="dcterms:W3CDTF">2022-11-22T07:57:52Z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